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5A3F90-D8B8-496D-B656-19038CF4F72F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2B0BDD-CB2A-4D0F-9300-2127261177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6904" cy="40324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Отчёт по теме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самообразования: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FFFF00"/>
                </a:solidFill>
              </a:rPr>
              <a:t>«Игровая деятельность детей на этапе перехода от раннего к дошкольному детству во второй младшей группе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(2017-2018гг.)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16824" cy="1440160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endParaRPr lang="ru-RU" b="1" dirty="0" smtClean="0">
              <a:solidFill>
                <a:srgbClr val="92D050"/>
              </a:solidFill>
              <a:latin typeface="Times New Roman"/>
              <a:cs typeface="Times New Roman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Выполнила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: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Воспитатель МАДОУ №135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ПОЗДНЯКОВА Н.А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400" dirty="0">
              <a:solidFill>
                <a:srgbClr val="00B05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6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72816"/>
            <a:ext cx="7452816" cy="435334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Даны </a:t>
            </a:r>
            <a:r>
              <a:rPr lang="ru-RU" b="1" i="1" dirty="0"/>
              <a:t>и </a:t>
            </a:r>
            <a:r>
              <a:rPr lang="ru-RU" b="1" i="1" dirty="0" smtClean="0"/>
              <a:t>размещены на стендах две консультации для родителей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«Значение сюжетно – ролевых игр для развития ребенка» </a:t>
            </a:r>
            <a:r>
              <a:rPr lang="ru-RU" b="1" i="1" dirty="0" smtClean="0"/>
              <a:t>и </a:t>
            </a:r>
            <a:r>
              <a:rPr lang="ru-RU" b="1" i="1" dirty="0" smtClean="0">
                <a:solidFill>
                  <a:srgbClr val="FFC000"/>
                </a:solidFill>
              </a:rPr>
              <a:t>«В какие игры играть с ребенком»</a:t>
            </a:r>
            <a:endParaRPr lang="ru-RU" b="1" i="1" dirty="0"/>
          </a:p>
          <a:p>
            <a:r>
              <a:rPr lang="ru-RU" b="1" i="1" dirty="0"/>
              <a:t>Проведено открытое занятие по сюжетно-ролевой игре «Семья» с детьми группы</a:t>
            </a:r>
          </a:p>
          <a:p>
            <a:pPr marL="0" indent="0" algn="ctr">
              <a:buNone/>
            </a:pPr>
            <a:r>
              <a:rPr lang="ru-RU" sz="3600" b="1" i="1" u="sng" dirty="0" smtClean="0">
                <a:solidFill>
                  <a:srgbClr val="FF0000"/>
                </a:solidFill>
              </a:rPr>
              <a:t>Результат работы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dirty="0" smtClean="0">
                <a:solidFill>
                  <a:srgbClr val="073E87"/>
                </a:solidFill>
              </a:rPr>
              <a:t>   </a:t>
            </a:r>
            <a:r>
              <a:rPr lang="ru-RU" sz="2800" b="1" i="1" dirty="0" smtClean="0">
                <a:solidFill>
                  <a:srgbClr val="00B050"/>
                </a:solidFill>
              </a:rPr>
              <a:t>У </a:t>
            </a:r>
            <a:r>
              <a:rPr lang="ru-RU" sz="2800" b="1" i="1" dirty="0">
                <a:solidFill>
                  <a:srgbClr val="00B050"/>
                </a:solidFill>
              </a:rPr>
              <a:t>многих детей </a:t>
            </a:r>
            <a:r>
              <a:rPr lang="ru-RU" sz="2800" b="1" i="1" u="sng" dirty="0">
                <a:solidFill>
                  <a:srgbClr val="00B050"/>
                </a:solidFill>
              </a:rPr>
              <a:t>совершен переход</a:t>
            </a:r>
            <a:r>
              <a:rPr lang="ru-RU" sz="2800" b="1" i="1" dirty="0">
                <a:solidFill>
                  <a:srgbClr val="00B050"/>
                </a:solidFill>
              </a:rPr>
              <a:t> к сюжетно-ролевой игре, а также </a:t>
            </a:r>
            <a:r>
              <a:rPr lang="ru-RU" sz="2800" b="1" i="1" u="sng" dirty="0">
                <a:solidFill>
                  <a:srgbClr val="00B050"/>
                </a:solidFill>
              </a:rPr>
              <a:t>повысилось ее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качество.</a:t>
            </a:r>
            <a:endParaRPr lang="ru-RU" sz="2800" b="1" i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учебный год была проведена работа по плану самообразования: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8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фотоотчет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0507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7374"/>
            <a:ext cx="2588418" cy="3451225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5304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6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879"/>
            <a:ext cx="3615680" cy="481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548326"/>
            <a:ext cx="3651018" cy="48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5409803"/>
            <a:ext cx="5076552" cy="7163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67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460" y="332656"/>
            <a:ext cx="8363272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" y="908720"/>
            <a:ext cx="470126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0734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4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225"/>
            <a:ext cx="3740547" cy="498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7799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1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363272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3584"/>
            <a:ext cx="3618287" cy="48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855980" cy="53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2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50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628800"/>
            <a:ext cx="7596832" cy="44973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Расширить</a:t>
            </a:r>
            <a:r>
              <a:rPr lang="ru-RU" dirty="0" smtClean="0"/>
              <a:t> </a:t>
            </a:r>
            <a:r>
              <a:rPr lang="ru-RU" dirty="0"/>
              <a:t>знания о стадиях развития игровой деятельности </a:t>
            </a:r>
            <a:r>
              <a:rPr lang="ru-RU" dirty="0" smtClean="0"/>
              <a:t>детей; </a:t>
            </a:r>
            <a:r>
              <a:rPr lang="ru-RU" b="1" i="1" dirty="0" smtClean="0"/>
              <a:t>внедрить</a:t>
            </a:r>
            <a:r>
              <a:rPr lang="ru-RU" dirty="0" smtClean="0"/>
              <a:t> в работу</a:t>
            </a:r>
            <a:endParaRPr lang="ru-RU" dirty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sz="4000" i="1" dirty="0" smtClean="0">
                <a:solidFill>
                  <a:srgbClr val="FF0000"/>
                </a:solidFill>
              </a:rPr>
              <a:t>Актуальность </a:t>
            </a:r>
            <a:r>
              <a:rPr lang="ru-RU" sz="4000" i="1" dirty="0">
                <a:solidFill>
                  <a:srgbClr val="FF0000"/>
                </a:solidFill>
              </a:rPr>
              <a:t>темы</a:t>
            </a:r>
            <a:r>
              <a:rPr lang="ru-RU" sz="40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Сюжетно-ролевые игры </a:t>
            </a:r>
            <a:r>
              <a:rPr lang="ru-RU" dirty="0" smtClean="0"/>
              <a:t>-</a:t>
            </a:r>
            <a:r>
              <a:rPr lang="ru-RU" b="1" i="1" dirty="0"/>
              <a:t>наиболее значимы</a:t>
            </a:r>
            <a:r>
              <a:rPr lang="ru-RU" dirty="0"/>
              <a:t> для социального развития </a:t>
            </a:r>
            <a:r>
              <a:rPr lang="ru-RU" dirty="0" smtClean="0"/>
              <a:t>ребёнка</a:t>
            </a:r>
          </a:p>
          <a:p>
            <a:r>
              <a:rPr lang="ru-RU" dirty="0" smtClean="0"/>
              <a:t>Ребёнку </a:t>
            </a:r>
            <a:r>
              <a:rPr lang="ru-RU" b="1" i="1" dirty="0"/>
              <a:t>нужно помочь</a:t>
            </a:r>
            <a:r>
              <a:rPr lang="ru-RU" dirty="0"/>
              <a:t> перейти к сюжетно-ролевой </a:t>
            </a:r>
            <a:r>
              <a:rPr lang="ru-RU" dirty="0" smtClean="0"/>
              <a:t>игре путем </a:t>
            </a:r>
            <a:r>
              <a:rPr lang="ru-RU" b="1" i="1" dirty="0" smtClean="0"/>
              <a:t>специального педагогического воздействия</a:t>
            </a:r>
          </a:p>
          <a:p>
            <a:r>
              <a:rPr lang="ru-RU" b="1" i="1" dirty="0" smtClean="0"/>
              <a:t>Снижение</a:t>
            </a:r>
            <a:r>
              <a:rPr lang="ru-RU" dirty="0" smtClean="0"/>
              <a:t> </a:t>
            </a:r>
            <a:r>
              <a:rPr lang="ru-RU" dirty="0"/>
              <a:t>уровня сюжетно-ролевой игры дошкольников</a:t>
            </a:r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Цель работы по самообразованию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795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844824"/>
            <a:ext cx="7524824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Классификация игр:</a:t>
            </a:r>
          </a:p>
          <a:p>
            <a:r>
              <a:rPr lang="ru-RU" sz="4000" dirty="0" smtClean="0"/>
              <a:t>Сюжетно </a:t>
            </a:r>
            <a:r>
              <a:rPr lang="ru-RU" sz="4000" dirty="0"/>
              <a:t>– </a:t>
            </a:r>
            <a:r>
              <a:rPr lang="ru-RU" sz="4000" dirty="0" smtClean="0"/>
              <a:t>ролевые</a:t>
            </a:r>
            <a:endParaRPr lang="ru-RU" sz="4000" dirty="0"/>
          </a:p>
          <a:p>
            <a:r>
              <a:rPr lang="ru-RU" sz="4000" dirty="0" smtClean="0"/>
              <a:t>Подвижные</a:t>
            </a:r>
            <a:endParaRPr lang="ru-RU" sz="4000" dirty="0"/>
          </a:p>
          <a:p>
            <a:r>
              <a:rPr lang="ru-RU" sz="4000" dirty="0" smtClean="0"/>
              <a:t>Театрализованные</a:t>
            </a:r>
            <a:endParaRPr lang="ru-RU" sz="4000" dirty="0"/>
          </a:p>
          <a:p>
            <a:r>
              <a:rPr lang="ru-RU" sz="4000" dirty="0" smtClean="0"/>
              <a:t>Дидактические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– основной вид детской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484784"/>
            <a:ext cx="7452816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Сюжеты </a:t>
            </a:r>
            <a:r>
              <a:rPr lang="ru-RU" sz="3200" dirty="0">
                <a:solidFill>
                  <a:srgbClr val="C00000"/>
                </a:solidFill>
              </a:rPr>
              <a:t>бывают:</a:t>
            </a:r>
          </a:p>
          <a:p>
            <a:r>
              <a:rPr lang="ru-RU" b="1" dirty="0" smtClean="0"/>
              <a:t>Бытовые</a:t>
            </a:r>
            <a:endParaRPr lang="ru-RU" b="1" dirty="0"/>
          </a:p>
          <a:p>
            <a:r>
              <a:rPr lang="ru-RU" b="1" dirty="0" smtClean="0"/>
              <a:t>Производственные</a:t>
            </a:r>
            <a:endParaRPr lang="ru-RU" b="1" dirty="0"/>
          </a:p>
          <a:p>
            <a:r>
              <a:rPr lang="ru-RU" b="1" dirty="0" smtClean="0"/>
              <a:t>Общественные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 сюжетно - ролевой игре дети:</a:t>
            </a:r>
          </a:p>
          <a:p>
            <a:r>
              <a:rPr lang="ru-RU" b="1" dirty="0" smtClean="0"/>
              <a:t>Берут на себя роль взрослых</a:t>
            </a:r>
          </a:p>
          <a:p>
            <a:r>
              <a:rPr lang="ru-RU" b="1" dirty="0" smtClean="0"/>
              <a:t>Усваивают «хорошо» и «плохо»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Игра </a:t>
            </a:r>
            <a:r>
              <a:rPr lang="ru-RU" sz="3200" b="1" i="1" dirty="0">
                <a:solidFill>
                  <a:srgbClr val="FF0000"/>
                </a:solidFill>
              </a:rPr>
              <a:t>– форма усвоения общественного опыта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Сюжетно – ролевая игра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012160" y="4005064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556792"/>
            <a:ext cx="7452816" cy="4569371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Ознакомительный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Отобразительный</a:t>
            </a:r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dirty="0">
                <a:solidFill>
                  <a:srgbClr val="7030A0"/>
                </a:solidFill>
              </a:rPr>
              <a:t>С</a:t>
            </a:r>
            <a:r>
              <a:rPr lang="ru-RU" sz="3600" dirty="0" smtClean="0">
                <a:solidFill>
                  <a:srgbClr val="7030A0"/>
                </a:solidFill>
              </a:rPr>
              <a:t>южетно </a:t>
            </a:r>
            <a:r>
              <a:rPr lang="ru-RU" sz="3600" dirty="0">
                <a:solidFill>
                  <a:srgbClr val="7030A0"/>
                </a:solidFill>
              </a:rPr>
              <a:t>– </a:t>
            </a:r>
            <a:r>
              <a:rPr lang="ru-RU" sz="3600" dirty="0" err="1" smtClean="0">
                <a:solidFill>
                  <a:srgbClr val="7030A0"/>
                </a:solidFill>
              </a:rPr>
              <a:t>отобразительный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600" dirty="0">
                <a:solidFill>
                  <a:srgbClr val="7030A0"/>
                </a:solidFill>
              </a:rPr>
              <a:t>С</a:t>
            </a:r>
            <a:r>
              <a:rPr lang="ru-RU" sz="3600" dirty="0" smtClean="0">
                <a:solidFill>
                  <a:srgbClr val="7030A0"/>
                </a:solidFill>
              </a:rPr>
              <a:t>южетно </a:t>
            </a:r>
            <a:r>
              <a:rPr lang="ru-RU" sz="3600" dirty="0">
                <a:solidFill>
                  <a:srgbClr val="7030A0"/>
                </a:solidFill>
              </a:rPr>
              <a:t>– ролевая </a:t>
            </a:r>
            <a:r>
              <a:rPr lang="ru-RU" sz="3600" dirty="0" smtClean="0">
                <a:solidFill>
                  <a:srgbClr val="7030A0"/>
                </a:solidFill>
              </a:rPr>
              <a:t>игра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i="1" u="sng" dirty="0" smtClean="0">
                <a:solidFill>
                  <a:srgbClr val="FF0000"/>
                </a:solidFill>
              </a:rPr>
              <a:t>Формируются взаимоотношения </a:t>
            </a:r>
            <a:r>
              <a:rPr lang="ru-RU" sz="4000" i="1" u="sng" dirty="0">
                <a:solidFill>
                  <a:srgbClr val="FF0000"/>
                </a:solidFill>
              </a:rPr>
              <a:t>детей в игре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Этапы развития сюжетно-ролевой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779912" y="422108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0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628800"/>
            <a:ext cx="7452816" cy="44973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неорганизованное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поведение</a:t>
            </a: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одиночные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игры</a:t>
            </a: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игры рядом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кратковременное общение 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длительное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общение</a:t>
            </a:r>
          </a:p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постоянное взаимодействие на основе общих интересов, избирательных симпатий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Уровни взаимоотношений детей в игре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700808"/>
            <a:ext cx="7596832" cy="442535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дети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постепенно берут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на себя роль в сюжетно – ролевой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игре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педагог комментирует игровую ситуацию, уточняет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действия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педагог способствует развитию ролевых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цепочек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ролевые обучающие </a:t>
            </a:r>
            <a:r>
              <a:rPr lang="ru-RU" sz="2800" dirty="0" smtClean="0">
                <a:solidFill>
                  <a:srgbClr val="C00000"/>
                </a:solidFill>
              </a:rPr>
              <a:t>игры               ролевое поведение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Освоение различных </a:t>
            </a:r>
            <a:r>
              <a:rPr lang="ru-RU" dirty="0" smtClean="0">
                <a:solidFill>
                  <a:srgbClr val="FF0000"/>
                </a:solidFill>
              </a:rPr>
              <a:t>социальных ролей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3-4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220072" y="45705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00808"/>
            <a:ext cx="7452816" cy="4425355"/>
          </a:xfrm>
        </p:spPr>
        <p:txBody>
          <a:bodyPr>
            <a:normAutofit/>
          </a:bodyPr>
          <a:lstStyle/>
          <a:p>
            <a:r>
              <a:rPr lang="ru-RU" b="1" dirty="0"/>
              <a:t>требует большого мастерства и педагогического </a:t>
            </a:r>
            <a:r>
              <a:rPr lang="ru-RU" b="1" dirty="0" smtClean="0"/>
              <a:t>такта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Педагог влияет </a:t>
            </a:r>
            <a:r>
              <a:rPr lang="ru-RU" b="1" dirty="0">
                <a:solidFill>
                  <a:srgbClr val="00B050"/>
                </a:solidFill>
              </a:rPr>
              <a:t>на игровой замысел и его развитие, обогащая содержание жизни </a:t>
            </a:r>
            <a:r>
              <a:rPr lang="ru-RU" b="1" dirty="0" smtClean="0">
                <a:solidFill>
                  <a:srgbClr val="00B050"/>
                </a:solidFill>
              </a:rPr>
              <a:t>детей</a:t>
            </a:r>
          </a:p>
          <a:p>
            <a:r>
              <a:rPr lang="ru-RU" b="1" dirty="0" smtClean="0"/>
              <a:t>Педагог не </a:t>
            </a:r>
            <a:r>
              <a:rPr lang="ru-RU" b="1" dirty="0"/>
              <a:t>должен спешить, пробуждая детей к быстрому </a:t>
            </a:r>
            <a:r>
              <a:rPr lang="ru-RU" b="1" dirty="0" smtClean="0"/>
              <a:t>воспроизведению усвоенного</a:t>
            </a:r>
          </a:p>
          <a:p>
            <a:r>
              <a:rPr lang="ru-RU" b="1" dirty="0">
                <a:solidFill>
                  <a:srgbClr val="00B050"/>
                </a:solidFill>
              </a:rPr>
              <a:t>участие самого педагога в </a:t>
            </a:r>
            <a:r>
              <a:rPr lang="ru-RU" b="1" dirty="0" smtClean="0">
                <a:solidFill>
                  <a:srgbClr val="00B050"/>
                </a:solidFill>
              </a:rPr>
              <a:t>игре</a:t>
            </a:r>
          </a:p>
          <a:p>
            <a:r>
              <a:rPr lang="ru-RU" b="1" dirty="0"/>
              <a:t>Педагог должен </a:t>
            </a:r>
            <a:r>
              <a:rPr lang="ru-RU" b="1" dirty="0">
                <a:solidFill>
                  <a:srgbClr val="92D050"/>
                </a:solidFill>
              </a:rPr>
              <a:t>проанализировать</a:t>
            </a:r>
            <a:r>
              <a:rPr lang="ru-RU" b="1" dirty="0"/>
              <a:t> проведённую игру, </a:t>
            </a:r>
            <a:r>
              <a:rPr lang="ru-RU" b="1" dirty="0">
                <a:solidFill>
                  <a:srgbClr val="92D050"/>
                </a:solidFill>
              </a:rPr>
              <a:t>оценить</a:t>
            </a:r>
            <a:r>
              <a:rPr lang="ru-RU" b="1" dirty="0"/>
              <a:t> её воспитательное воздействие на детей и </a:t>
            </a:r>
            <a:r>
              <a:rPr lang="ru-RU" b="1" dirty="0">
                <a:solidFill>
                  <a:srgbClr val="92D050"/>
                </a:solidFill>
              </a:rPr>
              <a:t>обдумать</a:t>
            </a:r>
            <a:r>
              <a:rPr lang="ru-RU" b="1" dirty="0"/>
              <a:t> способы дальнейшего руководства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Руководство сюжетно-ролевой игрой</a:t>
            </a:r>
          </a:p>
        </p:txBody>
      </p:sp>
    </p:spTree>
    <p:extLst>
      <p:ext uri="{BB962C8B-B14F-4D97-AF65-F5344CB8AC3E}">
        <p14:creationId xmlns:p14="http://schemas.microsoft.com/office/powerpoint/2010/main" val="267406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72816"/>
            <a:ext cx="7452816" cy="435334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Изучена методическая, педагогическая </a:t>
            </a:r>
            <a:r>
              <a:rPr lang="ru-RU" sz="2800" b="1" dirty="0"/>
              <a:t>и </a:t>
            </a:r>
            <a:r>
              <a:rPr lang="ru-RU" sz="2800" b="1" dirty="0" smtClean="0"/>
              <a:t>предметная литература</a:t>
            </a:r>
          </a:p>
          <a:p>
            <a:r>
              <a:rPr lang="ru-RU" sz="2800" b="1" dirty="0" smtClean="0"/>
              <a:t>Пройдены курсы повышения квалификации</a:t>
            </a:r>
          </a:p>
          <a:p>
            <a:r>
              <a:rPr lang="ru-RU" sz="2800" b="1" dirty="0"/>
              <a:t>Составлена картотека сюжетно-ролевых игр для детей 3-4 </a:t>
            </a:r>
            <a:r>
              <a:rPr lang="ru-RU" sz="2800" b="1" dirty="0" smtClean="0"/>
              <a:t>лет</a:t>
            </a:r>
          </a:p>
          <a:p>
            <a:r>
              <a:rPr lang="ru-RU" sz="2800" b="1" dirty="0"/>
              <a:t>Оформление  центра сюжетно-ролевых игр происходит </a:t>
            </a:r>
            <a:r>
              <a:rPr lang="ru-RU" sz="2800" b="1" dirty="0" smtClean="0"/>
              <a:t>постоянно</a:t>
            </a:r>
          </a:p>
          <a:p>
            <a:r>
              <a:rPr lang="ru-RU" sz="2800" b="1" dirty="0" smtClean="0"/>
              <a:t>Дана </a:t>
            </a:r>
            <a:r>
              <a:rPr lang="ru-RU" sz="2800" b="1" dirty="0"/>
              <a:t>консультация для воспитателей младших групп в виде конспекта на тему «Организация игры во второй младшей группе»;</a:t>
            </a:r>
            <a:endParaRPr lang="ru-RU" sz="2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учебный год была проведена работа по плану </a:t>
            </a:r>
            <a:r>
              <a:rPr lang="ru-RU" b="1" dirty="0" smtClean="0">
                <a:solidFill>
                  <a:srgbClr val="FF0000"/>
                </a:solidFill>
              </a:rPr>
              <a:t>самообразования: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9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912</TotalTime>
  <Words>308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Отчёт по теме самообразования:  «Игровая деятельность детей на этапе перехода от раннего к дошкольному детству во второй младшей группе» (2017-2018гг.)</vt:lpstr>
      <vt:lpstr>Цель работы по самообразованию:</vt:lpstr>
      <vt:lpstr>Игра – основной вид детской деятельности</vt:lpstr>
      <vt:lpstr>Сюжетно – ролевая игра</vt:lpstr>
      <vt:lpstr>Этапы развития сюжетно-ролевой игры</vt:lpstr>
      <vt:lpstr>Уровни взаимоотношений детей в игре</vt:lpstr>
      <vt:lpstr>Освоение различных социальных ролей в 3-4 года</vt:lpstr>
      <vt:lpstr>Руководство сюжетно-ролевой игрой</vt:lpstr>
      <vt:lpstr>За учебный год была проведена работа по плану самообразования: </vt:lpstr>
      <vt:lpstr>За учебный год была проведена работа по плану самообразования:</vt:lpstr>
      <vt:lpstr>фотоотчет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теме самообразования:  «Игровая деятельность детей на этапе перехода от раннего к дошкольному детству во второй младшей группе» (2017-2018гг.)</dc:title>
  <dc:creator>User</dc:creator>
  <cp:lastModifiedBy>User</cp:lastModifiedBy>
  <cp:revision>32</cp:revision>
  <dcterms:created xsi:type="dcterms:W3CDTF">2018-06-12T13:30:05Z</dcterms:created>
  <dcterms:modified xsi:type="dcterms:W3CDTF">2018-09-30T19:21:02Z</dcterms:modified>
</cp:coreProperties>
</file>