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9" r:id="rId2"/>
    <p:sldId id="256" r:id="rId3"/>
    <p:sldId id="257" r:id="rId4"/>
    <p:sldId id="258" r:id="rId5"/>
    <p:sldId id="260" r:id="rId6"/>
    <p:sldId id="266" r:id="rId7"/>
    <p:sldId id="261" r:id="rId8"/>
    <p:sldId id="262" r:id="rId9"/>
    <p:sldId id="267" r:id="rId10"/>
    <p:sldId id="264" r:id="rId11"/>
    <p:sldId id="265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82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430D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824" y="-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40C269-DD4A-47FB-B801-3E7843ECB0D2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676C348-E098-4A1B-9F01-097E1A64C852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>
            <a:spcAft>
              <a:spcPct val="35000"/>
            </a:spcAft>
          </a:pPr>
          <a:r>
            <a:rPr lang="ru-RU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Дать ребенку возможность «прожить» в игре волнующие его ситуации при полном внимании и сопереживании взрослого,  при этом не менять ребёнка и не переделывать его, не учить его каким-то специальным поведенческим навыкам. </a:t>
          </a:r>
        </a:p>
      </dgm:t>
    </dgm:pt>
    <dgm:pt modelId="{54FCEB2C-0887-47F4-B65E-CAED274035D5}" type="sibTrans" cxnId="{ECF31C9D-5559-4957-BF34-D4E95B040408}">
      <dgm:prSet/>
      <dgm:spPr/>
      <dgm:t>
        <a:bodyPr/>
        <a:lstStyle/>
        <a:p>
          <a:endParaRPr lang="ru-RU"/>
        </a:p>
      </dgm:t>
    </dgm:pt>
    <dgm:pt modelId="{1D7FB1B2-C0B2-4281-BDA8-31B5D55E064B}" type="parTrans" cxnId="{ECF31C9D-5559-4957-BF34-D4E95B040408}">
      <dgm:prSet/>
      <dgm:spPr/>
      <dgm:t>
        <a:bodyPr/>
        <a:lstStyle/>
        <a:p>
          <a:endParaRPr lang="ru-RU"/>
        </a:p>
      </dgm:t>
    </dgm:pt>
    <dgm:pt modelId="{ACA77BCF-4361-438E-A564-2838347771A1}" type="pres">
      <dgm:prSet presAssocID="{2E40C269-DD4A-47FB-B801-3E7843ECB0D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385E722-E0C6-4075-BBFB-1D3FA7909965}" type="pres">
      <dgm:prSet presAssocID="{4676C348-E098-4A1B-9F01-097E1A64C852}" presName="parentText" presStyleLbl="node1" presStyleIdx="0" presStyleCnt="1" custScaleY="1425326" custLinFactNeighborX="-749" custLinFactNeighborY="-581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5AFCFAC-000A-4A09-856D-6374C9A6C6E1}" type="presOf" srcId="{4676C348-E098-4A1B-9F01-097E1A64C852}" destId="{7385E722-E0C6-4075-BBFB-1D3FA7909965}" srcOrd="0" destOrd="0" presId="urn:microsoft.com/office/officeart/2005/8/layout/vList2"/>
    <dgm:cxn modelId="{ECF31C9D-5559-4957-BF34-D4E95B040408}" srcId="{2E40C269-DD4A-47FB-B801-3E7843ECB0D2}" destId="{4676C348-E098-4A1B-9F01-097E1A64C852}" srcOrd="0" destOrd="0" parTransId="{1D7FB1B2-C0B2-4281-BDA8-31B5D55E064B}" sibTransId="{54FCEB2C-0887-47F4-B65E-CAED274035D5}"/>
    <dgm:cxn modelId="{C782A989-0F6D-4031-A82B-8DC0D2FCC657}" type="presOf" srcId="{2E40C269-DD4A-47FB-B801-3E7843ECB0D2}" destId="{ACA77BCF-4361-438E-A564-2838347771A1}" srcOrd="0" destOrd="0" presId="urn:microsoft.com/office/officeart/2005/8/layout/vList2"/>
    <dgm:cxn modelId="{8BB5D616-25CB-4A67-B7B5-16E311820417}" type="presParOf" srcId="{ACA77BCF-4361-438E-A564-2838347771A1}" destId="{7385E722-E0C6-4075-BBFB-1D3FA790996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67D1E9-BA1C-43DF-9650-57D4918A8AE1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0BFF64B-5949-434F-A9BE-53140B8E6693}">
      <dgm:prSet custT="1"/>
      <dgm:spPr/>
      <dgm:t>
        <a:bodyPr/>
        <a:lstStyle/>
        <a:p>
          <a:pPr algn="l"/>
          <a:r>
            <a:rPr lang="ru-RU" sz="2400" b="1" u="sng" dirty="0" smtClean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rPr>
            <a:t>Образовательные: </a:t>
          </a:r>
          <a:r>
            <a:rPr lang="ru-RU" sz="2400" b="0" dirty="0" smtClean="0">
              <a:solidFill>
                <a:schemeClr val="tx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Расширение кругозора, познавательной деятельности, формирование определённых умений и навыков, развитие трудовых навыков.</a:t>
          </a:r>
        </a:p>
        <a:p>
          <a:pPr algn="l"/>
          <a:r>
            <a:rPr lang="ru-RU" sz="2400" b="1" u="sng" dirty="0" smtClean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rPr>
            <a:t>Развивающие:</a:t>
          </a:r>
          <a:r>
            <a:rPr lang="ru-RU" sz="2400" b="0" dirty="0" smtClean="0">
              <a:solidFill>
                <a:schemeClr val="tx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Развивать внимание, память, речь, мышление, умение сравнивать, сопоставлять, находить аналогии, воображение, фантазию, творческие способности, развивать мотивацию к учебной деятельности.                                                  </a:t>
          </a:r>
          <a:r>
            <a:rPr lang="ru-RU" sz="2400" b="1" u="sng" dirty="0" smtClean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rPr>
            <a:t>Воспитательные:</a:t>
          </a:r>
          <a:r>
            <a:rPr lang="ru-RU" sz="2400" b="0" dirty="0" smtClean="0">
              <a:solidFill>
                <a:schemeClr val="tx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Воспитание  самостоятельности, воли, сотрудничества, коллективизма, </a:t>
          </a:r>
          <a:r>
            <a:rPr lang="ru-RU" sz="2400" b="0" dirty="0" err="1" smtClean="0">
              <a:solidFill>
                <a:schemeClr val="tx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коммуникативности</a:t>
          </a:r>
          <a:r>
            <a:rPr lang="ru-RU" sz="2400" b="0" dirty="0" smtClean="0">
              <a:solidFill>
                <a:schemeClr val="tx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.                                                                               </a:t>
          </a:r>
          <a:endParaRPr lang="ru-RU" sz="2400" b="0" dirty="0">
            <a:solidFill>
              <a:schemeClr val="tx1">
                <a:lumMod val="1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1487D26-8EA9-4536-893E-CDA4E7AEE41B}" type="sibTrans" cxnId="{7DC63D6E-41AF-4BCE-ADC0-B18C8397029E}">
      <dgm:prSet/>
      <dgm:spPr/>
      <dgm:t>
        <a:bodyPr/>
        <a:lstStyle/>
        <a:p>
          <a:endParaRPr lang="ru-RU"/>
        </a:p>
      </dgm:t>
    </dgm:pt>
    <dgm:pt modelId="{A424A9AB-9861-4486-BE54-620593351534}" type="parTrans" cxnId="{7DC63D6E-41AF-4BCE-ADC0-B18C8397029E}">
      <dgm:prSet/>
      <dgm:spPr/>
      <dgm:t>
        <a:bodyPr/>
        <a:lstStyle/>
        <a:p>
          <a:endParaRPr lang="ru-RU"/>
        </a:p>
      </dgm:t>
    </dgm:pt>
    <dgm:pt modelId="{7D376A5C-6670-400D-98C4-04A029A090D4}" type="pres">
      <dgm:prSet presAssocID="{6F67D1E9-BA1C-43DF-9650-57D4918A8AE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9998FC6-B656-4C94-AC79-B0EB2B2E2CE0}" type="pres">
      <dgm:prSet presAssocID="{30BFF64B-5949-434F-A9BE-53140B8E6693}" presName="parentText" presStyleLbl="node1" presStyleIdx="0" presStyleCnt="1" custScaleY="1279498" custLinFactNeighborX="987" custLinFactNeighborY="-62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C63D6E-41AF-4BCE-ADC0-B18C8397029E}" srcId="{6F67D1E9-BA1C-43DF-9650-57D4918A8AE1}" destId="{30BFF64B-5949-434F-A9BE-53140B8E6693}" srcOrd="0" destOrd="0" parTransId="{A424A9AB-9861-4486-BE54-620593351534}" sibTransId="{A1487D26-8EA9-4536-893E-CDA4E7AEE41B}"/>
    <dgm:cxn modelId="{21FF1BCD-FCF6-4B65-B8B4-7CDF87DD2945}" type="presOf" srcId="{6F67D1E9-BA1C-43DF-9650-57D4918A8AE1}" destId="{7D376A5C-6670-400D-98C4-04A029A090D4}" srcOrd="0" destOrd="0" presId="urn:microsoft.com/office/officeart/2005/8/layout/vList2"/>
    <dgm:cxn modelId="{A3D87BEE-2DBC-400F-8EB5-AF5955833373}" type="presOf" srcId="{30BFF64B-5949-434F-A9BE-53140B8E6693}" destId="{B9998FC6-B656-4C94-AC79-B0EB2B2E2CE0}" srcOrd="0" destOrd="0" presId="urn:microsoft.com/office/officeart/2005/8/layout/vList2"/>
    <dgm:cxn modelId="{5A92D370-5568-4423-8BCF-420394F8E4B4}" type="presParOf" srcId="{7D376A5C-6670-400D-98C4-04A029A090D4}" destId="{B9998FC6-B656-4C94-AC79-B0EB2B2E2CE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85E722-E0C6-4075-BBFB-1D3FA7909965}">
      <dsp:nvSpPr>
        <dsp:cNvPr id="0" name=""/>
        <dsp:cNvSpPr/>
      </dsp:nvSpPr>
      <dsp:spPr>
        <a:xfrm>
          <a:off x="0" y="100607"/>
          <a:ext cx="8229600" cy="3998406"/>
        </a:xfrm>
        <a:prstGeom prst="round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Дать ребенку возможность «прожить» в игре волнующие его ситуации при полном внимании и сопереживании взрослого,  при этом не менять ребёнка и не переделывать его, не учить его каким-то специальным поведенческим навыкам. </a:t>
          </a:r>
        </a:p>
      </dsp:txBody>
      <dsp:txXfrm>
        <a:off x="195186" y="295793"/>
        <a:ext cx="7839228" cy="36080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998FC6-B656-4C94-AC79-B0EB2B2E2CE0}">
      <dsp:nvSpPr>
        <dsp:cNvPr id="0" name=""/>
        <dsp:cNvSpPr/>
      </dsp:nvSpPr>
      <dsp:spPr>
        <a:xfrm>
          <a:off x="0" y="1"/>
          <a:ext cx="9237662" cy="582695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u="sng" kern="1200" dirty="0" smtClean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rPr>
            <a:t>Образовательные: </a:t>
          </a:r>
          <a:r>
            <a:rPr lang="ru-RU" sz="2400" b="0" kern="1200" dirty="0" smtClean="0">
              <a:solidFill>
                <a:schemeClr val="tx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Расширение кругозора, познавательной деятельности, формирование определённых умений и навыков, развитие трудовых навыков.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u="sng" kern="1200" dirty="0" smtClean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rPr>
            <a:t>Развивающие:</a:t>
          </a:r>
          <a:r>
            <a:rPr lang="ru-RU" sz="2400" b="0" kern="1200" dirty="0" smtClean="0">
              <a:solidFill>
                <a:schemeClr val="tx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Развивать внимание, память, речь, мышление, умение сравнивать, сопоставлять, находить аналогии, воображение, фантазию, творческие способности, развивать мотивацию к учебной деятельности.                                                  </a:t>
          </a:r>
          <a:r>
            <a:rPr lang="ru-RU" sz="2400" b="1" u="sng" kern="1200" dirty="0" smtClean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rPr>
            <a:t>Воспитательные:</a:t>
          </a:r>
          <a:r>
            <a:rPr lang="ru-RU" sz="2400" b="0" kern="1200" dirty="0" smtClean="0">
              <a:solidFill>
                <a:schemeClr val="tx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Воспитание  самостоятельности, воли, сотрудничества, коллективизма, </a:t>
          </a:r>
          <a:r>
            <a:rPr lang="ru-RU" sz="2400" b="0" kern="1200" dirty="0" err="1" smtClean="0">
              <a:solidFill>
                <a:schemeClr val="tx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коммуникативности</a:t>
          </a:r>
          <a:r>
            <a:rPr lang="ru-RU" sz="2400" b="0" kern="1200" dirty="0" smtClean="0">
              <a:solidFill>
                <a:schemeClr val="tx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.                                                                               </a:t>
          </a:r>
          <a:endParaRPr lang="ru-RU" sz="2400" b="0" kern="1200" dirty="0">
            <a:solidFill>
              <a:schemeClr val="tx1">
                <a:lumMod val="1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84448" y="284449"/>
        <a:ext cx="8668766" cy="52580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676490-2929-41D3-AC21-91A64A539B46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460E21-2DC8-4FEE-B385-3F08F1E46E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004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60E21-2DC8-4FEE-B385-3F08F1E46E2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925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908720"/>
            <a:ext cx="8661648" cy="186308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Использование игровых технологий в работе с детьми младшего дошкольного возраста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7864" y="5805264"/>
            <a:ext cx="3046258" cy="12854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г. Калининград</a:t>
            </a:r>
          </a:p>
          <a:p>
            <a:pPr marL="0" indent="0">
              <a:buNone/>
            </a:pPr>
            <a:r>
              <a:rPr lang="ru-RU" sz="2400" dirty="0" smtClean="0"/>
              <a:t>          2022г.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860032" y="3658070"/>
            <a:ext cx="44220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МАДОУ д/с №135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Жданова Людмила Витальевна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74642"/>
            <a:ext cx="4752528" cy="198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1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Игры в парах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4904"/>
            <a:ext cx="2843808" cy="27073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873562"/>
            <a:ext cx="3240358" cy="44355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7" y="2564904"/>
            <a:ext cx="3019497" cy="270733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1988840"/>
            <a:ext cx="2699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«</a:t>
            </a:r>
            <a:r>
              <a:rPr lang="ru-RU" dirty="0" smtClean="0"/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Строим город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43808" y="5513947"/>
            <a:ext cx="3240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«Семья»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28183" y="1988840"/>
            <a:ext cx="2731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«Парикмахерская»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12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2363" y="-8874"/>
            <a:ext cx="8229600" cy="1080119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Совместные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игры с несколькими  партнёрами</a:t>
            </a:r>
            <a:endParaRPr lang="ru-RU" dirty="0"/>
          </a:p>
        </p:txBody>
      </p:sp>
      <p:pic>
        <p:nvPicPr>
          <p:cNvPr id="2050" name="Picture 2" descr="C:\Users\ЛЮЛЮ\Desktop\группа НЕПОСЕДЫ\20220408_1043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5177481" cy="26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816224"/>
            <a:ext cx="5177481" cy="30417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17945" y="1871826"/>
            <a:ext cx="22583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«Веселые </a:t>
            </a:r>
          </a:p>
          <a:p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музыканты»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2240" y="5013176"/>
            <a:ext cx="2029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«Лошадки»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070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636"/>
            <a:ext cx="8229600" cy="755068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Совместные игры с предметами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81" y="1628800"/>
            <a:ext cx="4140300" cy="21019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706" y="1988840"/>
            <a:ext cx="3867894" cy="4581128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7" y="4365104"/>
            <a:ext cx="4140300" cy="2492896"/>
          </a:xfrm>
        </p:spPr>
      </p:pic>
      <p:sp>
        <p:nvSpPr>
          <p:cNvPr id="10" name="TextBox 9"/>
          <p:cNvSpPr txBox="1"/>
          <p:nvPr/>
        </p:nvSpPr>
        <p:spPr>
          <a:xfrm>
            <a:off x="1" y="1196752"/>
            <a:ext cx="42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с овощами и фруктами</a:t>
            </a:r>
            <a:endParaRPr lang="ru-RU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2255" y="3903711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с кубиками</a:t>
            </a:r>
            <a:endParaRPr lang="ru-RU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08106" y="1427584"/>
            <a:ext cx="353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«Строим город»</a:t>
            </a:r>
            <a:endParaRPr lang="ru-RU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7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636"/>
            <a:ext cx="8229600" cy="70609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Хороводные игры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26171"/>
            <a:ext cx="3672408" cy="497909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08720"/>
            <a:ext cx="3849892" cy="48965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52" y="6165304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«Раздувайся пузырь»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4048" y="6165304"/>
            <a:ext cx="3705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«Каравай»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04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0106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Пальчиковые игры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528" y="3734916"/>
            <a:ext cx="3917294" cy="248892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836712"/>
            <a:ext cx="3666480" cy="23279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3690790" cy="47856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3608" y="5838110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«Замок»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62240" y="3181528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«Рыбка дышит»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29076" y="6205954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«Чашечка»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79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856"/>
            <a:ext cx="8229600" cy="850106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Игры с правилами (подвижные игры)</a:t>
            </a:r>
            <a:endParaRPr lang="ru-RU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933" y="893072"/>
            <a:ext cx="3939903" cy="26482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" y="852764"/>
            <a:ext cx="3727907" cy="26597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080"/>
            <a:ext cx="4011612" cy="22565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518" y="4159771"/>
            <a:ext cx="3992606" cy="22458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70518" y="3529608"/>
            <a:ext cx="3649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«Лохматый пёс»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70518" y="6405612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«Карлики и великаны»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928" y="6405612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У медведя во бору»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928" y="3529608"/>
            <a:ext cx="3127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«Попади в цель»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41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348"/>
            <a:ext cx="8229600" cy="817364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Настольно-печатные игры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2979770"/>
            <a:ext cx="2908672" cy="3878230"/>
          </a:xfrm>
        </p:spPr>
      </p:pic>
      <p:sp>
        <p:nvSpPr>
          <p:cNvPr id="11" name="TextBox 10"/>
          <p:cNvSpPr txBox="1"/>
          <p:nvPr/>
        </p:nvSpPr>
        <p:spPr>
          <a:xfrm>
            <a:off x="2540769" y="6021288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Собираем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пазлы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537" y="1052735"/>
            <a:ext cx="5186920" cy="42562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48" y="3219591"/>
            <a:ext cx="2816428" cy="363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4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2048"/>
            <a:ext cx="8229600" cy="732656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Игры </a:t>
            </a:r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 строительным материалом</a:t>
            </a:r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24" y="4412456"/>
            <a:ext cx="3886511" cy="23762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257226"/>
            <a:ext cx="2380257" cy="2592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437112"/>
            <a:ext cx="3466132" cy="22466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57226"/>
            <a:ext cx="2094230" cy="28366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836712"/>
            <a:ext cx="3055272" cy="20882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924944"/>
            <a:ext cx="2194626" cy="292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2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789040"/>
            <a:ext cx="4504560" cy="25026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Игры и игрушки на развитие мелкой моторики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1"/>
            <a:ext cx="3467986" cy="2304256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124744"/>
            <a:ext cx="2541464" cy="26642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1564" y="3588985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«Бусы»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76256" y="3804429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Мозаика» 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7864" y="6291693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Вкладыши»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94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856"/>
            <a:ext cx="8229600" cy="808856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Игры на развитие </a:t>
            </a:r>
            <a:r>
              <a:rPr lang="ru-RU" sz="36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сенсорики</a:t>
            </a:r>
            <a:endParaRPr lang="ru-RU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857" y="1360709"/>
            <a:ext cx="2462997" cy="3956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2487613" cy="370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76256" y="5301208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«Методом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 и ошибок»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34741" y="530120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«Счет до пяти»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81003" y="1212721"/>
            <a:ext cx="17027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«Прищепки»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844824"/>
            <a:ext cx="2955166" cy="4817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600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221718"/>
            <a:ext cx="8856984" cy="3456384"/>
          </a:xfrm>
        </p:spPr>
        <p:txBody>
          <a:bodyPr>
            <a:normAutofit fontScale="92500"/>
          </a:bodyPr>
          <a:lstStyle/>
          <a:p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«Игра-это огромное светлое окно, через которое в</a:t>
            </a:r>
          </a:p>
          <a:p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духовный мир ребёнка вливается живительный поток</a:t>
            </a:r>
          </a:p>
          <a:p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представлений, понятий об окружающем мире»</a:t>
            </a:r>
          </a:p>
          <a:p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В.А.Сухомлинский</a:t>
            </a: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12976"/>
            <a:ext cx="9179859" cy="360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6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0609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Сюжетно-роевая игра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556792"/>
            <a:ext cx="2771801" cy="33843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961668"/>
            <a:ext cx="4053954" cy="28083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" y="1412776"/>
            <a:ext cx="2060909" cy="3645024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970" y="836712"/>
            <a:ext cx="4053954" cy="2398576"/>
          </a:xfrm>
        </p:spPr>
      </p:pic>
      <p:sp>
        <p:nvSpPr>
          <p:cNvPr id="10" name="TextBox 9"/>
          <p:cNvSpPr txBox="1"/>
          <p:nvPr/>
        </p:nvSpPr>
        <p:spPr>
          <a:xfrm>
            <a:off x="107504" y="5345832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 приёме у доктора»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44208" y="5229200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« Современные мамочки»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99792" y="3225170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«Такси»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Приходите  в гости»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49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856"/>
            <a:ext cx="8229600" cy="114300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Логические блоки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Дьенеша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295" y="1601369"/>
            <a:ext cx="6657409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518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34082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Палочки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Кюизенера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412776"/>
            <a:ext cx="4597742" cy="323065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6" y="764704"/>
            <a:ext cx="3276364" cy="49925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5556" y="6124654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«Бабочка»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8024" y="5085184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«Домик с забором»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69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224" y="1052736"/>
            <a:ext cx="2702088" cy="27020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348"/>
            <a:ext cx="8229600" cy="745356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Игры с песком, снегом.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2185814" cy="388589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405855"/>
            <a:ext cx="6090029" cy="34665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692696"/>
            <a:ext cx="3311500" cy="420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1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0"/>
            <a:ext cx="8856984" cy="4525963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 считаю, при использовании игровых технологий с детьми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3-4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лет создаётся благоприятный психологический климат, дети получают удовольствие от игры, позволяют добиться лучшего усвоения учебного материала. Благодаря чему они становятся самостоятельнее, активнее, дети способны применять свои знания в новых ситуациях, использовать на практике и самостоятельно добывать их. То есть через игру идёт процесс развития индивидуальных способностей, психических функций.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24944"/>
            <a:ext cx="9144000" cy="380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3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В игре личность развивается свободно,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стремительно, гармонично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348880"/>
            <a:ext cx="7225990" cy="425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194" y="188640"/>
            <a:ext cx="9271194" cy="6408712"/>
          </a:xfrm>
        </p:spPr>
      </p:pic>
    </p:spTree>
    <p:extLst>
      <p:ext uri="{BB962C8B-B14F-4D97-AF65-F5344CB8AC3E}">
        <p14:creationId xmlns:p14="http://schemas.microsoft.com/office/powerpoint/2010/main" val="260674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"/>
            <a:ext cx="9144000" cy="4077072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ru-RU" sz="4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« Игровые педагогические технологии»</a:t>
            </a:r>
          </a:p>
          <a:p>
            <a:pPr marL="0" indent="0" algn="ctr">
              <a:buNone/>
            </a:pPr>
            <a:r>
              <a:rPr lang="ru-RU" sz="4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достаточно обширную группу методов </a:t>
            </a: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приёмов </a:t>
            </a:r>
            <a:r>
              <a:rPr lang="ru-RU" sz="4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педагогического процесса </a:t>
            </a: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форме </a:t>
            </a:r>
            <a:r>
              <a:rPr lang="ru-RU" sz="4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педагогических </a:t>
            </a: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игр.</a:t>
            </a:r>
          </a:p>
          <a:p>
            <a:pPr marL="0" indent="0">
              <a:buNone/>
            </a:pPr>
            <a:endParaRPr lang="ru-RU" sz="4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077072"/>
            <a:ext cx="5616624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28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отличие от игр вообще педагогическая игра обладает существенным признаком- чётко поставленной целью обучения и соответствующим ей педагогическим результатом, которые могут быть обоснованы, выделены в явном виде и характеризуется учебно-познавательной направленностью.</a:t>
            </a:r>
          </a:p>
          <a:p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Отличие игровой технологии от игры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582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00808"/>
          </a:xfrm>
        </p:spPr>
        <p:txBody>
          <a:bodyPr/>
          <a:lstStyle/>
          <a:p>
            <a:r>
              <a:rPr lang="ru-RU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игровой технологии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899942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930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0"/>
            <a:ext cx="8229600" cy="3888432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Педагогическое сопровождение игры со стороны воспитателя представляет собой сложный механизм естественной помощи ребенку.  Оно включает как непосредственное игровое взаимодействие, так и наблюдение за его поведением, изучение возможностей его развития.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874930"/>
            <a:ext cx="8208912" cy="29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1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6052"/>
            <a:ext cx="8229600" cy="914772"/>
          </a:xfrm>
        </p:spPr>
        <p:txBody>
          <a:bodyPr/>
          <a:lstStyle/>
          <a:p>
            <a:r>
              <a:rPr lang="ru-RU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1141322"/>
              </p:ext>
            </p:extLst>
          </p:nvPr>
        </p:nvGraphicFramePr>
        <p:xfrm>
          <a:off x="-93662" y="836712"/>
          <a:ext cx="9237662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469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964488" cy="593752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430DC9"/>
                </a:solidFill>
                <a:latin typeface="Times New Roman" pitchFamily="18" charset="0"/>
                <a:cs typeface="Times New Roman" pitchFamily="18" charset="0"/>
              </a:rPr>
              <a:t>Основной задачей  взрослых- воспитателей и родителей- на данном этапе становиться совместная игровая деятельность, позволяющая раскрыть потенциальные возможности детей. Взрослые должны научить ребёнка играть.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218" y="3212976"/>
            <a:ext cx="5715000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5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857224" y="2000240"/>
            <a:ext cx="7924800" cy="65300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400" b="1" dirty="0" smtClean="0">
                <a:solidFill>
                  <a:srgbClr val="000000"/>
                </a:solidFill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игровые ситуации (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 время НОД и режимных моментах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Нашивка 11"/>
          <p:cNvSpPr/>
          <p:nvPr/>
        </p:nvSpPr>
        <p:spPr>
          <a:xfrm>
            <a:off x="638032" y="2057400"/>
            <a:ext cx="228600" cy="304800"/>
          </a:xfrm>
          <a:prstGeom prst="chevro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14348" y="3000372"/>
            <a:ext cx="7979526" cy="533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  сюрпризные моменты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(во время НОД и режимных моментах)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Нашивка 13"/>
          <p:cNvSpPr/>
          <p:nvPr/>
        </p:nvSpPr>
        <p:spPr>
          <a:xfrm>
            <a:off x="606565" y="3074240"/>
            <a:ext cx="228600" cy="304800"/>
          </a:xfrm>
          <a:prstGeom prst="chevro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85786" y="3929066"/>
            <a:ext cx="7979526" cy="10001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-знакомство с новой игрушкой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(практическое обследование, обыгрывание манипуляторное и сюжетное)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Нашивка 21"/>
          <p:cNvSpPr/>
          <p:nvPr/>
        </p:nvSpPr>
        <p:spPr>
          <a:xfrm>
            <a:off x="606565" y="4335388"/>
            <a:ext cx="228600" cy="304800"/>
          </a:xfrm>
          <a:prstGeom prst="chevro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3" name="Нашивка 22"/>
          <p:cNvSpPr/>
          <p:nvPr/>
        </p:nvSpPr>
        <p:spPr>
          <a:xfrm>
            <a:off x="606565" y="5614295"/>
            <a:ext cx="228600" cy="304800"/>
          </a:xfrm>
          <a:prstGeom prst="chevro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66632" y="5286388"/>
            <a:ext cx="7979526" cy="80177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момент присутствия любимой игрушки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(в режимных моментах и во время НОД) 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260648"/>
            <a:ext cx="880580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практической деятельности использую 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следующие</a:t>
            </a:r>
          </a:p>
          <a:p>
            <a:pPr algn="ctr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игровые технологии:</a:t>
            </a:r>
          </a:p>
          <a:p>
            <a:pPr algn="ctr"/>
            <a:endParaRPr lang="ru-R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58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587</Words>
  <Application>Microsoft Office PowerPoint</Application>
  <PresentationFormat>Экран (4:3)</PresentationFormat>
  <Paragraphs>79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Использование игровых технологий в работе с детьми младшего дошкольного возраста</vt:lpstr>
      <vt:lpstr>Презентация PowerPoint</vt:lpstr>
      <vt:lpstr>Презентация PowerPoint</vt:lpstr>
      <vt:lpstr>Отличие игровой технологии от игры</vt:lpstr>
      <vt:lpstr>Цель игровой технологии.</vt:lpstr>
      <vt:lpstr>Презентация PowerPoint</vt:lpstr>
      <vt:lpstr>ЗАДАЧИ:</vt:lpstr>
      <vt:lpstr>Презентация PowerPoint</vt:lpstr>
      <vt:lpstr>Презентация PowerPoint</vt:lpstr>
      <vt:lpstr>Игры в парах </vt:lpstr>
      <vt:lpstr>Презентация PowerPoint</vt:lpstr>
      <vt:lpstr>Совместные игры с предметами</vt:lpstr>
      <vt:lpstr>Хороводные игры</vt:lpstr>
      <vt:lpstr>Пальчиковые игры.</vt:lpstr>
      <vt:lpstr>Игры с правилами (подвижные игры)</vt:lpstr>
      <vt:lpstr>Настольно-печатные игры</vt:lpstr>
      <vt:lpstr> Игры со строительным материалом </vt:lpstr>
      <vt:lpstr>Игры и игрушки на развитие мелкой моторики</vt:lpstr>
      <vt:lpstr>Игры на развитие сенсорики</vt:lpstr>
      <vt:lpstr>Сюжетно-роевая игра</vt:lpstr>
      <vt:lpstr>Логические блоки Дьенеша.</vt:lpstr>
      <vt:lpstr>Палочки «Кюизенера».</vt:lpstr>
      <vt:lpstr>Игры с песком, снегом.</vt:lpstr>
      <vt:lpstr>Презентация PowerPoint</vt:lpstr>
      <vt:lpstr>ВЫВОД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игровых технологий в работе с детьми младшего дошкольного возраста</dc:title>
  <dc:creator>ЛЮЛЮ</dc:creator>
  <cp:lastModifiedBy>ЛЮЛЮ</cp:lastModifiedBy>
  <cp:revision>30</cp:revision>
  <dcterms:created xsi:type="dcterms:W3CDTF">2022-05-07T08:22:32Z</dcterms:created>
  <dcterms:modified xsi:type="dcterms:W3CDTF">2022-05-19T19:34:19Z</dcterms:modified>
</cp:coreProperties>
</file>