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88" r:id="rId3"/>
    <p:sldId id="298" r:id="rId4"/>
    <p:sldId id="299" r:id="rId5"/>
    <p:sldId id="292" r:id="rId6"/>
    <p:sldId id="295" r:id="rId7"/>
    <p:sldId id="297" r:id="rId8"/>
    <p:sldId id="301" r:id="rId9"/>
    <p:sldId id="302" r:id="rId10"/>
    <p:sldId id="303" r:id="rId11"/>
    <p:sldId id="306" r:id="rId12"/>
    <p:sldId id="307" r:id="rId13"/>
    <p:sldId id="304" r:id="rId14"/>
    <p:sldId id="305" r:id="rId15"/>
    <p:sldId id="29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72" d="100"/>
          <a:sy n="72" d="100"/>
        </p:scale>
        <p:origin x="-834" y="-6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olour-pencils.jpg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241626" y="4071943"/>
            <a:ext cx="6616522" cy="1428760"/>
          </a:xfrm>
          <a:prstGeom prst="rect">
            <a:avLst/>
          </a:prstGeom>
        </p:spPr>
      </p:pic>
      <p:pic>
        <p:nvPicPr>
          <p:cNvPr id="9" name="Рисунок 8" descr="colour-pencils.jpg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14348" y="2143115"/>
            <a:ext cx="7858180" cy="16266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bordur-deti.jpg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0407"/>
            <a:ext cx="9144000" cy="21741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olour-pencils.jpg"/>
          <p:cNvPicPr>
            <a:picLocks noChangeAspect="1"/>
          </p:cNvPicPr>
          <p:nvPr userDrawn="1"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-32" y="6215082"/>
            <a:ext cx="5143536" cy="642918"/>
          </a:xfrm>
          <a:prstGeom prst="rect">
            <a:avLst/>
          </a:prstGeom>
        </p:spPr>
      </p:pic>
      <p:pic>
        <p:nvPicPr>
          <p:cNvPr id="8" name="Рисунок 7" descr="colour-pencils.jpg"/>
          <p:cNvPicPr>
            <a:picLocks noChangeAspect="1"/>
          </p:cNvPicPr>
          <p:nvPr userDrawn="1"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 flipH="1">
            <a:off x="5214942" y="6215082"/>
            <a:ext cx="3929090" cy="6429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10041-F57B-4764-A7EE-6C0D4680B622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844824"/>
            <a:ext cx="7772400" cy="41764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/>
              <a:t> </a:t>
            </a:r>
            <a:r>
              <a:rPr lang="ru-RU" b="1" dirty="0" smtClean="0">
                <a:latin typeface="Monotype Corsiva" pitchFamily="66" charset="0"/>
              </a:rPr>
              <a:t>Влияние художественного творчества на успешность адаптации к ДОУ детей младшего дошкольного возраста</a:t>
            </a: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>         </a:t>
            </a:r>
            <a:br>
              <a:rPr lang="ru-RU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>                  </a:t>
            </a:r>
            <a:br>
              <a:rPr lang="ru-RU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>                  </a:t>
            </a:r>
            <a:r>
              <a:rPr lang="ru-RU" sz="2700" b="1" dirty="0" smtClean="0">
                <a:latin typeface="Monotype Corsiva" pitchFamily="66" charset="0"/>
              </a:rPr>
              <a:t>Воспитатель младшей группы №3 Малая Н. В</a:t>
            </a:r>
            <a:r>
              <a:rPr lang="ru-RU" dirty="0" smtClean="0">
                <a:latin typeface="Monotype Corsiva" pitchFamily="66" charset="0"/>
              </a:rPr>
              <a:t>.</a:t>
            </a:r>
            <a:br>
              <a:rPr lang="ru-RU" dirty="0" smtClean="0">
                <a:latin typeface="Monotype Corsiva" pitchFamily="66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NADIA\Desktop\младшая группа занятия\IMG_20191007_0928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548680"/>
            <a:ext cx="8046156" cy="5577483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/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2800" b="1" dirty="0" smtClean="0">
                <a:latin typeface="Monotype Corsiva" pitchFamily="66" charset="0"/>
              </a:rPr>
              <a:t>Закрепление знаний геометрических фигур </a:t>
            </a:r>
            <a:r>
              <a:rPr lang="ru-RU" sz="2800" dirty="0" smtClean="0">
                <a:latin typeface="Monotype Corsiva" pitchFamily="66" charset="0"/>
              </a:rPr>
              <a:t>( </a:t>
            </a:r>
            <a:r>
              <a:rPr lang="ru-RU" sz="2800" b="1" dirty="0" smtClean="0">
                <a:latin typeface="Monotype Corsiva" pitchFamily="66" charset="0"/>
              </a:rPr>
              <a:t>квадрат</a:t>
            </a:r>
            <a:r>
              <a:rPr lang="ru-RU" sz="2800" dirty="0" smtClean="0">
                <a:latin typeface="Monotype Corsiva" pitchFamily="66" charset="0"/>
              </a:rPr>
              <a:t>, </a:t>
            </a:r>
            <a:r>
              <a:rPr lang="ru-RU" sz="2800" b="1" dirty="0" smtClean="0">
                <a:latin typeface="Monotype Corsiva" pitchFamily="66" charset="0"/>
              </a:rPr>
              <a:t>треугольник</a:t>
            </a:r>
            <a:r>
              <a:rPr lang="ru-RU" sz="2800" dirty="0" smtClean="0">
                <a:latin typeface="Monotype Corsiva" pitchFamily="66" charset="0"/>
              </a:rPr>
              <a:t>).</a:t>
            </a:r>
            <a:br>
              <a:rPr lang="ru-RU" sz="2800" dirty="0" smtClean="0">
                <a:latin typeface="Monotype Corsiva" pitchFamily="66" charset="0"/>
              </a:rPr>
            </a:b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8194" name="Picture 2" descr="C:\Users\NADIA\Desktop\младшая группа занятия\IMG_20191018_0944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4320480" cy="3744416"/>
          </a:xfrm>
          <a:prstGeom prst="roundRect">
            <a:avLst/>
          </a:prstGeom>
          <a:noFill/>
        </p:spPr>
      </p:pic>
      <p:pic>
        <p:nvPicPr>
          <p:cNvPr id="8196" name="Picture 4" descr="C:\Users\NADIA\Desktop\младшая группа занятия\IMG_20191018_094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708920"/>
            <a:ext cx="4176464" cy="3888432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NADIA\Desktop\младшая группа занятия\IMG_20191018_095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548680"/>
            <a:ext cx="8046156" cy="5832648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Осенние прогулки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6146" name="Picture 2" descr="C:\Users\NADIA\Desktop\младшая группа занятия\IMG_20191014_1609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960440" cy="3705275"/>
          </a:xfrm>
          <a:prstGeom prst="roundRect">
            <a:avLst/>
          </a:prstGeom>
          <a:noFill/>
        </p:spPr>
      </p:pic>
      <p:pic>
        <p:nvPicPr>
          <p:cNvPr id="6147" name="Picture 3" descr="C:\Users\NADIA\Desktop\младшая группа занятия\IMG_20191014_161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348880"/>
            <a:ext cx="4176464" cy="3888432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NADIA\Desktop\младшая группа занятия\IMG_20191011_1019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476672"/>
            <a:ext cx="8415566" cy="5649491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 (5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5536" y="0"/>
            <a:ext cx="8280920" cy="6669360"/>
          </a:xfrm>
          <a:prstGeom prst="star12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500174"/>
            <a:ext cx="8229600" cy="1928826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СПАСИБО ЗА </a:t>
            </a:r>
            <a:b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ВНИМАНИЕ!</a:t>
            </a:r>
            <a:endParaRPr lang="ru-RU" sz="6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852936"/>
            <a:ext cx="7772400" cy="2790642"/>
          </a:xfrm>
        </p:spPr>
        <p:txBody>
          <a:bodyPr>
            <a:normAutofit fontScale="90000"/>
          </a:bodyPr>
          <a:lstStyle/>
          <a:p>
            <a:pPr marL="6350" marR="261620" indent="-6350">
              <a:lnSpc>
                <a:spcPct val="112000"/>
              </a:lnSpc>
              <a:spcAft>
                <a:spcPts val="45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Творческая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мастерская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42617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Monotype Corsiva" pitchFamily="66" charset="0"/>
              </a:rPr>
              <a:t/>
            </a:r>
            <a:br>
              <a:rPr lang="ru-RU" sz="3100" dirty="0" smtClean="0">
                <a:latin typeface="Monotype Corsiva" pitchFamily="66" charset="0"/>
              </a:rPr>
            </a:br>
            <a:r>
              <a:rPr lang="ru-RU" sz="3100" b="1" dirty="0" smtClean="0">
                <a:latin typeface="Monotype Corsiva" pitchFamily="66" charset="0"/>
              </a:rPr>
              <a:t> </a:t>
            </a:r>
            <a:br>
              <a:rPr lang="ru-RU" sz="3100" b="1" dirty="0" smtClean="0">
                <a:latin typeface="Monotype Corsiva" pitchFamily="66" charset="0"/>
              </a:rPr>
            </a:br>
            <a:r>
              <a:rPr lang="ru-RU" sz="2800" b="1" dirty="0" smtClean="0"/>
              <a:t> «</a:t>
            </a:r>
            <a:r>
              <a:rPr lang="ru-RU" sz="3100" b="1" dirty="0" smtClean="0">
                <a:latin typeface="Monotype Corsiva" pitchFamily="66" charset="0"/>
              </a:rPr>
              <a:t>Веселый дождик» </a:t>
            </a:r>
            <a:br>
              <a:rPr lang="ru-RU" sz="3100" b="1" dirty="0" smtClean="0">
                <a:latin typeface="Monotype Corsiva" pitchFamily="66" charset="0"/>
              </a:rPr>
            </a:br>
            <a:r>
              <a:rPr lang="ru-RU" sz="3100" b="1" dirty="0" smtClean="0">
                <a:latin typeface="Monotype Corsiva" pitchFamily="66" charset="0"/>
              </a:rPr>
              <a:t>Нетрадиционная техника рисования - рисование ватной палочкой.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Users\NADIA\Desktop\младшая группа занятия\IMG_20190919_09145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844824"/>
            <a:ext cx="4248472" cy="396044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NADIA\Desktop\младшая группа занятия\IMG_20190919_0914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3888432" cy="410445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87220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/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2800" b="1" dirty="0" smtClean="0">
                <a:latin typeface="Monotype Corsiva" pitchFamily="66" charset="0"/>
              </a:rPr>
              <a:t/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2800" b="1" dirty="0" smtClean="0">
                <a:latin typeface="Monotype Corsiva" pitchFamily="66" charset="0"/>
              </a:rPr>
              <a:t>Осеннее дерево (нетрадиционная техника </a:t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2800" b="1" dirty="0" smtClean="0">
                <a:latin typeface="Monotype Corsiva" pitchFamily="66" charset="0"/>
              </a:rPr>
              <a:t>рисования - рисование ватной палочкой).</a:t>
            </a:r>
            <a:r>
              <a:rPr lang="ru-RU" sz="2800" dirty="0" smtClean="0">
                <a:latin typeface="Monotype Corsiva" pitchFamily="66" charset="0"/>
              </a:rPr>
              <a:t/>
            </a:r>
            <a:br>
              <a:rPr lang="ru-RU" sz="2800" dirty="0" smtClean="0">
                <a:latin typeface="Monotype Corsiva" pitchFamily="66" charset="0"/>
              </a:rPr>
            </a:b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1026" name="Picture 2" descr="C:\Users\NADIA\Desktop\младшая группа занятия\IMG_20190925_0938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5328592" cy="3815535"/>
          </a:xfrm>
          <a:prstGeom prst="roundRect">
            <a:avLst/>
          </a:prstGeom>
          <a:noFill/>
        </p:spPr>
      </p:pic>
      <p:pic>
        <p:nvPicPr>
          <p:cNvPr id="1027" name="Picture 3" descr="C:\Users\NADIA\Desktop\младшая группа занятия\IMG_20190925_093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356992"/>
            <a:ext cx="3816424" cy="3003798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608512" cy="229026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Коллективная работа (Осеннее дерево) , для украшения группы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4" name="Рисунок 3" descr="C:\Users\NADIA\Desktop\младшая группа занятия\IMG_20190920_0948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888432" cy="330774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NADIA\Desktop\младшая группа занятия\IMG_20190920_0951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420888"/>
            <a:ext cx="4464496" cy="37444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NADIA\Desktop\младшая группа занятия\IMG_20190920_0952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56992"/>
            <a:ext cx="4104456" cy="3235103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 flipV="1">
            <a:off x="8532440" y="6154763"/>
            <a:ext cx="236712" cy="15455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0"/>
            <a:ext cx="4644008" cy="19168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Monotype Corsiva" pitchFamily="66" charset="0"/>
                <a:cs typeface="Times New Roman" pitchFamily="18" charset="0"/>
              </a:rPr>
              <a:t>Осеннее дерево</a:t>
            </a:r>
            <a:br>
              <a:rPr lang="ru-RU" sz="28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latin typeface="Monotype Corsiva" pitchFamily="66" charset="0"/>
                <a:cs typeface="Times New Roman" pitchFamily="18" charset="0"/>
              </a:rPr>
              <a:t>(знакомство с пластилином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608512" cy="50405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060848"/>
            <a:ext cx="4752528" cy="453650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NADIA\Desktop\младшая группа занятия\IMG_20190923_09410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484784"/>
            <a:ext cx="4464496" cy="482453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NADIA\Desktop\младшая группа занятия\IMG_20190923_0937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464496" cy="44644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00808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Monotype Corsiva" pitchFamily="66" charset="0"/>
              </a:rPr>
              <a:t/>
            </a:r>
            <a:br>
              <a:rPr lang="ru-RU" sz="2200" b="1" dirty="0" smtClean="0">
                <a:latin typeface="Monotype Corsiva" pitchFamily="66" charset="0"/>
              </a:rPr>
            </a:br>
            <a:r>
              <a:rPr lang="ru-RU" sz="2200" b="1" dirty="0" smtClean="0">
                <a:latin typeface="Monotype Corsiva" pitchFamily="66" charset="0"/>
              </a:rPr>
              <a:t/>
            </a:r>
            <a:br>
              <a:rPr lang="ru-RU" sz="2200" b="1" dirty="0" smtClean="0">
                <a:latin typeface="Monotype Corsiva" pitchFamily="66" charset="0"/>
              </a:rPr>
            </a:br>
            <a:r>
              <a:rPr lang="ru-RU" sz="2200" b="1" dirty="0" smtClean="0">
                <a:latin typeface="Monotype Corsiva" pitchFamily="66" charset="0"/>
              </a:rPr>
              <a:t/>
            </a:r>
            <a:br>
              <a:rPr lang="ru-RU" sz="2200" b="1" dirty="0" smtClean="0">
                <a:latin typeface="Monotype Corsiva" pitchFamily="66" charset="0"/>
              </a:rPr>
            </a:br>
            <a:r>
              <a:rPr lang="ru-RU" sz="2200" b="1" dirty="0" smtClean="0">
                <a:latin typeface="Monotype Corsiva" pitchFamily="66" charset="0"/>
              </a:rPr>
              <a:t/>
            </a:r>
            <a:br>
              <a:rPr lang="ru-RU" sz="2200" b="1" dirty="0" smtClean="0">
                <a:latin typeface="Monotype Corsiva" pitchFamily="66" charset="0"/>
              </a:rPr>
            </a:br>
            <a:r>
              <a:rPr lang="ru-RU" sz="2200" b="1" dirty="0" smtClean="0">
                <a:latin typeface="Monotype Corsiva" pitchFamily="66" charset="0"/>
              </a:rPr>
              <a:t/>
            </a:r>
            <a:br>
              <a:rPr lang="ru-RU" sz="2200" b="1" dirty="0" smtClean="0">
                <a:latin typeface="Monotype Corsiva" pitchFamily="66" charset="0"/>
              </a:rPr>
            </a:br>
            <a:r>
              <a:rPr lang="ru-RU" sz="3100" b="1" dirty="0" smtClean="0">
                <a:latin typeface="Monotype Corsiva" pitchFamily="66" charset="0"/>
              </a:rPr>
              <a:t>Аппликация. «Шарики катятся по дорожке»</a:t>
            </a:r>
            <a:r>
              <a:rPr lang="ru-RU" sz="3100" dirty="0" smtClean="0">
                <a:latin typeface="Monotype Corsiva" pitchFamily="66" charset="0"/>
              </a:rPr>
              <a:t/>
            </a:r>
            <a:br>
              <a:rPr lang="ru-RU" sz="3100" dirty="0" smtClean="0">
                <a:latin typeface="Monotype Corsiva" pitchFamily="66" charset="0"/>
              </a:rPr>
            </a:br>
            <a:r>
              <a:rPr lang="ru-RU" sz="3100" dirty="0" smtClean="0">
                <a:latin typeface="Monotype Corsiva" pitchFamily="66" charset="0"/>
              </a:rPr>
              <a:t> (Знакомить детей с предметами круглой формы. Учить приемам наклеивания)</a:t>
            </a:r>
            <a:br>
              <a:rPr lang="ru-RU" sz="3100" dirty="0" smtClean="0">
                <a:latin typeface="Monotype Corsiva" pitchFamily="66" charset="0"/>
              </a:rPr>
            </a:br>
            <a:r>
              <a:rPr lang="ru-RU" sz="3100" dirty="0" smtClean="0">
                <a:latin typeface="Monotype Corsiva" pitchFamily="66" charset="0"/>
              </a:rPr>
              <a:t> </a:t>
            </a:r>
            <a:br>
              <a:rPr lang="ru-RU" sz="3100" dirty="0" smtClean="0">
                <a:latin typeface="Monotype Corsiva" pitchFamily="66" charset="0"/>
              </a:rPr>
            </a:br>
            <a:endParaRPr lang="ru-RU" sz="3100" dirty="0">
              <a:latin typeface="Monotype Corsiva" pitchFamily="66" charset="0"/>
            </a:endParaRPr>
          </a:p>
        </p:txBody>
      </p:sp>
      <p:pic>
        <p:nvPicPr>
          <p:cNvPr id="3074" name="Picture 2" descr="C:\Users\NADIA\Desktop\младшая группа занятия\IMG_20191007_0924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113"/>
            <a:ext cx="4248471" cy="4210050"/>
          </a:xfrm>
          <a:prstGeom prst="rect">
            <a:avLst/>
          </a:prstGeom>
          <a:noFill/>
        </p:spPr>
      </p:pic>
      <p:pic>
        <p:nvPicPr>
          <p:cNvPr id="3075" name="Picture 3" descr="C:\Users\NADIA\Desktop\младшая группа занятия\IMG_20191007_092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7536" y="1916832"/>
            <a:ext cx="3996952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NADIA\Desktop\младшая группа занятия\IMG_20191007_0925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404664"/>
            <a:ext cx="7695486" cy="5328593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16</Words>
  <Application>Microsoft Office PowerPoint</Application>
  <PresentationFormat>Экран (4:3)</PresentationFormat>
  <Paragraphs>10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  Влияние художественного творчества на успешность адаптации к ДОУ детей младшего дошкольного возраста                                                Воспитатель младшей группы №3 Малая Н. В.  </vt:lpstr>
      <vt:lpstr>      Творческая  мастерская        </vt:lpstr>
      <vt:lpstr>    «Веселый дождик»  Нетрадиционная техника рисования - рисование ватной палочкой. </vt:lpstr>
      <vt:lpstr>  Осеннее дерево (нетрадиционная техника  рисования - рисование ватной палочкой). </vt:lpstr>
      <vt:lpstr>Коллективная работа (Осеннее дерево) , для украшения группы</vt:lpstr>
      <vt:lpstr>Осеннее дерево (знакомство с пластилином)</vt:lpstr>
      <vt:lpstr>Слайд 7</vt:lpstr>
      <vt:lpstr>     Аппликация. «Шарики катятся по дорожке»  (Знакомить детей с предметами круглой формы. Учить приемам наклеивания)   </vt:lpstr>
      <vt:lpstr>Слайд 9</vt:lpstr>
      <vt:lpstr>Слайд 10</vt:lpstr>
      <vt:lpstr> Закрепление знаний геометрических фигур ( квадрат, треугольник). </vt:lpstr>
      <vt:lpstr>Слайд 12</vt:lpstr>
      <vt:lpstr>Осенние прогулки</vt:lpstr>
      <vt:lpstr>Слайд 14</vt:lpstr>
      <vt:lpstr>СПАСИБО ЗА 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NADIA</cp:lastModifiedBy>
  <cp:revision>62</cp:revision>
  <dcterms:created xsi:type="dcterms:W3CDTF">2013-03-16T17:10:51Z</dcterms:created>
  <dcterms:modified xsi:type="dcterms:W3CDTF">2019-10-23T08:06:21Z</dcterms:modified>
</cp:coreProperties>
</file>