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36" y="-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C4D-C684-4EA5-B485-9279D53419D5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01BE-CC3B-47A8-8823-21EBBDEBA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C4D-C684-4EA5-B485-9279D53419D5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01BE-CC3B-47A8-8823-21EBBDEBA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C4D-C684-4EA5-B485-9279D53419D5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01BE-CC3B-47A8-8823-21EBBDEBA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C4D-C684-4EA5-B485-9279D53419D5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01BE-CC3B-47A8-8823-21EBBDEBA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C4D-C684-4EA5-B485-9279D53419D5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01BE-CC3B-47A8-8823-21EBBDEBA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C4D-C684-4EA5-B485-9279D53419D5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01BE-CC3B-47A8-8823-21EBBDEBA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C4D-C684-4EA5-B485-9279D53419D5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01BE-CC3B-47A8-8823-21EBBDEBA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C4D-C684-4EA5-B485-9279D53419D5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01BE-CC3B-47A8-8823-21EBBDEBA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C4D-C684-4EA5-B485-9279D53419D5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01BE-CC3B-47A8-8823-21EBBDEBA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C4D-C684-4EA5-B485-9279D53419D5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01BE-CC3B-47A8-8823-21EBBDEBA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C4D-C684-4EA5-B485-9279D53419D5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01BE-CC3B-47A8-8823-21EBBDEBAEF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D498C4D-C684-4EA5-B485-9279D53419D5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ABF01BE-CC3B-47A8-8823-21EBBDEBA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Занятие для младшей группы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Овощи.Огород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786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426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8624" y="5661248"/>
            <a:ext cx="880586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5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- Зайка просит сделать нас открытку для его мамы. Давайте поможем.</a:t>
            </a:r>
            <a:r>
              <a:rPr lang="ru-RU" sz="1600" dirty="0"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(раскраска моркови, пластилин, горох)</a:t>
            </a:r>
            <a:endParaRPr lang="ru-RU" sz="16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61556" y="2341002"/>
            <a:ext cx="4402932" cy="314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802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640960" cy="1370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5"/>
              </a:spcAft>
            </a:pPr>
            <a:r>
              <a:rPr lang="ru-RU" b="1" i="1" u="sng" dirty="0" smtClean="0">
                <a:effectLst/>
                <a:latin typeface="Times New Roman"/>
                <a:ea typeface="Times New Roman"/>
                <a:cs typeface="Times New Roman"/>
              </a:rPr>
              <a:t>Итог занятия.</a:t>
            </a:r>
            <a:r>
              <a:rPr lang="ru-RU" i="1" u="sng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600" dirty="0" smtClean="0">
              <a:effectLst/>
              <a:latin typeface="Calibri"/>
              <a:ea typeface="Times New Roman"/>
              <a:cs typeface="Times New Roman"/>
            </a:endParaRPr>
          </a:p>
          <a:p>
            <a:pPr marL="32385" marR="32385" indent="215900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Вспомнить, о чём говорили на занятии. Что мы сегодня с вами делали на занятии? Что вам запомнилось? </a:t>
            </a:r>
            <a:r>
              <a:rPr lang="ru-RU" dirty="0" smtClean="0">
                <a:latin typeface="Times New Roman"/>
                <a:ea typeface="Times New Roman"/>
              </a:rPr>
              <a:t>Какое время года было изображено на картинке?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Какие овощи вы больше всего любите? Кто из зверей любит морковку?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30767"/>
            <a:ext cx="6238858" cy="453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4519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0"/>
            <a:ext cx="8172400" cy="595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9080"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kern="1800" dirty="0" smtClean="0">
                <a:effectLst/>
                <a:latin typeface="Times New Roman"/>
                <a:ea typeface="Times New Roman"/>
                <a:cs typeface="Times New Roman"/>
              </a:rPr>
              <a:t>Тема «Овощи. Огород»</a:t>
            </a:r>
            <a:endParaRPr lang="ru-RU" sz="2400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u="none" strike="noStrike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400" u="sng" dirty="0" smtClean="0">
                <a:effectLst/>
                <a:latin typeface="Times New Roman"/>
                <a:ea typeface="Times New Roman"/>
                <a:cs typeface="Times New Roman"/>
              </a:rPr>
              <a:t>Образовательные цели: </a:t>
            </a:r>
            <a:endParaRPr lang="ru-RU" sz="2400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- закреплять и уточнять знания детей об осени, овощах, огороде и сборе урожая;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- расширять и активизировать словарь;</a:t>
            </a: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-совершенствовать грамматический строй речи (образовывать прилагательные от существительных, образовывать существительные в уменьшительно - ласкательной форме).</a:t>
            </a:r>
            <a:endParaRPr lang="ru-RU" sz="2400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u="sng" dirty="0" smtClean="0">
                <a:effectLst/>
                <a:latin typeface="Times New Roman"/>
                <a:ea typeface="Times New Roman"/>
                <a:cs typeface="Times New Roman"/>
              </a:rPr>
              <a:t>Коррекционно-развивающие цели: </a:t>
            </a:r>
            <a:endParaRPr lang="ru-RU" sz="2400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- развивать координацию движений с речью;</a:t>
            </a:r>
            <a:endParaRPr lang="ru-RU" sz="2400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- развивать пассивный и активный словарь;</a:t>
            </a:r>
            <a:endParaRPr lang="ru-RU" sz="2400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- развивать память, внимание, мышление, мелкую моторику.</a:t>
            </a:r>
            <a:endParaRPr lang="ru-RU" sz="2400" dirty="0" smtClean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391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286" y="188808"/>
            <a:ext cx="511256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/>
                <a:ea typeface="Times New Roman"/>
              </a:rPr>
              <a:t>Коммуникативная игра </a:t>
            </a:r>
            <a:r>
              <a:rPr lang="ru-RU" sz="2800" b="1" i="1" dirty="0" smtClean="0">
                <a:effectLst/>
                <a:latin typeface="Times New Roman"/>
                <a:ea typeface="Times New Roman"/>
              </a:rPr>
              <a:t>«Здравствуйте!»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r>
              <a:rPr lang="ru-RU" sz="2000" dirty="0" smtClean="0">
                <a:effectLst/>
                <a:latin typeface="Times New Roman"/>
                <a:ea typeface="Times New Roman"/>
              </a:rPr>
              <a:t>Дети встают в круг.</a:t>
            </a:r>
          </a:p>
          <a:p>
            <a:r>
              <a:rPr lang="ru-RU" sz="2000" dirty="0" smtClean="0">
                <a:effectLst/>
                <a:latin typeface="Times New Roman"/>
                <a:ea typeface="Times New Roman"/>
              </a:rPr>
              <a:t>- Здравствуйте ребята, милые друзья! </a:t>
            </a:r>
            <a:r>
              <a:rPr lang="ru-RU" sz="2000" i="1" dirty="0" smtClean="0">
                <a:effectLst/>
                <a:latin typeface="Times New Roman"/>
                <a:ea typeface="Times New Roman"/>
              </a:rPr>
              <a:t>(педагог приветствует детей.)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r>
              <a:rPr lang="ru-RU" sz="2000" dirty="0" smtClean="0">
                <a:effectLst/>
                <a:latin typeface="Times New Roman"/>
                <a:ea typeface="Times New Roman"/>
              </a:rPr>
              <a:t>Всех сегодня видеть очень рада я!</a:t>
            </a:r>
          </a:p>
          <a:p>
            <a:r>
              <a:rPr lang="ru-RU" sz="2000" dirty="0" smtClean="0">
                <a:effectLst/>
                <a:latin typeface="Times New Roman"/>
                <a:ea typeface="Times New Roman"/>
              </a:rPr>
              <a:t>Здравствуй, солнце золотое! (</a:t>
            </a:r>
            <a:r>
              <a:rPr lang="ru-RU" sz="2000" i="1" dirty="0" smtClean="0">
                <a:effectLst/>
                <a:latin typeface="Times New Roman"/>
                <a:ea typeface="Times New Roman"/>
              </a:rPr>
              <a:t>скрещивают ладони с раздвину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r>
              <a:rPr lang="ru-RU" sz="2000" i="1" dirty="0" smtClean="0">
                <a:effectLst/>
                <a:latin typeface="Times New Roman"/>
                <a:ea typeface="Times New Roman"/>
              </a:rPr>
              <a:t>прямыми пальцами и поднимают вверх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.)</a:t>
            </a:r>
          </a:p>
          <a:p>
            <a:r>
              <a:rPr lang="ru-RU" sz="2000" dirty="0" smtClean="0">
                <a:effectLst/>
                <a:latin typeface="Times New Roman"/>
                <a:ea typeface="Times New Roman"/>
              </a:rPr>
              <a:t>Здравствуй, небо голубое! </a:t>
            </a:r>
            <a:r>
              <a:rPr lang="ru-RU" sz="2000" i="1" dirty="0" smtClean="0">
                <a:effectLst/>
                <a:latin typeface="Times New Roman"/>
                <a:ea typeface="Times New Roman"/>
              </a:rPr>
              <a:t>(поднимают ладони вверх и смотрят.)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r>
              <a:rPr lang="ru-RU" sz="2000" dirty="0" smtClean="0">
                <a:effectLst/>
                <a:latin typeface="Times New Roman"/>
                <a:ea typeface="Times New Roman"/>
              </a:rPr>
              <a:t>Здравствуй, вольный ветерок! </a:t>
            </a:r>
            <a:r>
              <a:rPr lang="ru-RU" sz="2000" i="1" dirty="0" smtClean="0">
                <a:effectLst/>
                <a:latin typeface="Times New Roman"/>
                <a:ea typeface="Times New Roman"/>
              </a:rPr>
              <a:t>(покачивают, поднятыми рукам вверх.)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r>
              <a:rPr lang="ru-RU" sz="2000" dirty="0" smtClean="0">
                <a:effectLst/>
                <a:latin typeface="Times New Roman"/>
                <a:ea typeface="Times New Roman"/>
              </a:rPr>
              <a:t>Здравствуй, маленький дубок! (показывают </a:t>
            </a:r>
            <a:r>
              <a:rPr lang="ru-RU" sz="2000" b="1" i="1" dirty="0" smtClean="0">
                <a:effectLst/>
                <a:latin typeface="Times New Roman"/>
                <a:ea typeface="Times New Roman"/>
              </a:rPr>
              <a:t>«дубок»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, прижав предплечья</a:t>
            </a:r>
          </a:p>
          <a:p>
            <a:r>
              <a:rPr lang="ru-RU" sz="2000" dirty="0" smtClean="0">
                <a:effectLst/>
                <a:latin typeface="Times New Roman"/>
                <a:ea typeface="Times New Roman"/>
              </a:rPr>
              <a:t>друг к другу </a:t>
            </a:r>
            <a:r>
              <a:rPr lang="ru-RU" sz="2000" b="1" i="1" dirty="0" smtClean="0">
                <a:effectLst/>
                <a:latin typeface="Times New Roman"/>
                <a:ea typeface="Times New Roman"/>
              </a:rPr>
              <a:t>«ствол»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 раздвинув ладони </a:t>
            </a:r>
            <a:r>
              <a:rPr lang="ru-RU" sz="2000" b="1" i="1" dirty="0" smtClean="0">
                <a:effectLst/>
                <a:latin typeface="Times New Roman"/>
                <a:ea typeface="Times New Roman"/>
              </a:rPr>
              <a:t>«крона»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.)</a:t>
            </a:r>
          </a:p>
          <a:p>
            <a:r>
              <a:rPr lang="ru-RU" sz="2000" dirty="0" smtClean="0">
                <a:effectLst/>
                <a:latin typeface="Times New Roman"/>
                <a:ea typeface="Times New Roman"/>
              </a:rPr>
              <a:t>Здравствуй, утро! Здравствуй, день! (</a:t>
            </a:r>
            <a:r>
              <a:rPr lang="ru-RU" sz="2000" i="1" dirty="0" smtClean="0">
                <a:effectLst/>
                <a:latin typeface="Times New Roman"/>
                <a:ea typeface="Times New Roman"/>
              </a:rPr>
              <a:t>поочередно протягивают ладони вперед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)</a:t>
            </a:r>
          </a:p>
          <a:p>
            <a:r>
              <a:rPr lang="ru-RU" sz="2000" dirty="0" smtClean="0">
                <a:effectLst/>
                <a:latin typeface="Times New Roman"/>
                <a:ea typeface="Times New Roman"/>
              </a:rPr>
              <a:t>Нам здороваться не лень! (</a:t>
            </a:r>
            <a:r>
              <a:rPr lang="ru-RU" sz="2000" i="1" dirty="0" smtClean="0">
                <a:effectLst/>
                <a:latin typeface="Times New Roman"/>
                <a:ea typeface="Times New Roman"/>
              </a:rPr>
              <a:t>качают головой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)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6992"/>
            <a:ext cx="320040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445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836712"/>
            <a:ext cx="5435650" cy="407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66149" y="188640"/>
            <a:ext cx="64203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принёс зайка?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797152"/>
            <a:ext cx="8784976" cy="2198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– Как можно это назвать одним словом?</a:t>
            </a:r>
            <a:endParaRPr lang="ru-RU" sz="1600" b="1" dirty="0" smtClean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– Ребята, кто догадался о чем мы будем говорить сегодня?</a:t>
            </a:r>
            <a:endParaRPr lang="ru-RU" sz="1600" b="1" dirty="0" smtClean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– Какие еще овощи вы знаете?</a:t>
            </a:r>
            <a:endParaRPr lang="ru-RU" sz="1600" b="1" dirty="0" smtClean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– Где растут овощи?</a:t>
            </a:r>
            <a:endParaRPr lang="ru-RU" sz="1600" b="1" dirty="0" smtClean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– Как собирают овощи?</a:t>
            </a:r>
            <a:endParaRPr lang="ru-RU" sz="1600" b="1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30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256" y="1628800"/>
            <a:ext cx="426720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2256" y="4725144"/>
            <a:ext cx="8640960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(</a:t>
            </a: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Наступила осень. Стало холодно. День становится короче, а ночь длиннее. Часто идут дожди, на дорогах лужи. Дует сильный, холодный ветер. Листья на деревьях желтеют, краснеют и опадают. Начинается листопад. С полей и огородов убирают весь урожай. Животные и птицы готовятся к зиме. Перелётные птицы улетают в тёплые края. Люди надевают теплую одежду.)</a:t>
            </a:r>
            <a:endParaRPr lang="ru-RU" sz="16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2603" y="260648"/>
            <a:ext cx="88537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Рассматривание картины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7383" y="1628800"/>
            <a:ext cx="4572000" cy="11574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5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– Ребята, посмотрите на картину, внимательно. Какое время года нарисовано?</a:t>
            </a:r>
          </a:p>
          <a:p>
            <a:pPr>
              <a:lnSpc>
                <a:spcPct val="115000"/>
              </a:lnSpc>
              <a:spcAft>
                <a:spcPts val="1005"/>
              </a:spcAft>
            </a:pPr>
            <a:endParaRPr lang="ru-RU" dirty="0" smtClean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09456" y="2313832"/>
            <a:ext cx="4572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5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– Что делают люди? Какие овощи они собирают?</a:t>
            </a:r>
            <a:endParaRPr lang="ru-RU" sz="16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741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964488" cy="6551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5"/>
              </a:spcAft>
            </a:pPr>
            <a:r>
              <a:rPr lang="ru-RU" sz="2400" b="1" u="sng" dirty="0" smtClean="0">
                <a:effectLst/>
                <a:latin typeface="Times New Roman"/>
                <a:ea typeface="Times New Roman"/>
                <a:cs typeface="Times New Roman"/>
              </a:rPr>
              <a:t>Игра  «Подбери признак»</a:t>
            </a:r>
            <a:endParaRPr lang="ru-RU" sz="2400" u="sng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5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– Я буду называть овощ (выставлять картинку на магнитную доску), а вы будете мне называть как можно больше слов про него какой он.</a:t>
            </a:r>
            <a:b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400" i="1" dirty="0" smtClean="0">
                <a:effectLst/>
                <a:latin typeface="Times New Roman"/>
                <a:ea typeface="Times New Roman"/>
                <a:cs typeface="Times New Roman"/>
              </a:rPr>
              <a:t>Морковь (свёкла, репа, капуста) – (какая?) – вкусная, хрустящая, оранжевая, большая, круглая, полезная, сочная, крупная, мелкая….</a:t>
            </a:r>
            <a:br>
              <a:rPr lang="ru-RU" sz="2400" i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400" b="1" u="sng" dirty="0" smtClean="0">
                <a:effectLst/>
                <a:latin typeface="Times New Roman"/>
                <a:ea typeface="Times New Roman"/>
                <a:cs typeface="Times New Roman"/>
              </a:rPr>
              <a:t>Игра «Чего не стало?»</a:t>
            </a:r>
            <a:endParaRPr lang="ru-RU" sz="2400" u="sng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5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–Зайка хочет поиграть с нами в прятки. Я положила на стол 4 овоща. Посмотрите на них и запомните. Сейчас вы закроете глаза, я уберу один, а вы скажете, чего не стало.</a:t>
            </a:r>
            <a:endParaRPr lang="ru-RU" sz="2400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5"/>
              </a:spcAft>
            </a:pPr>
            <a:r>
              <a:rPr lang="ru-RU" sz="2400" b="1" i="1" u="sng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 smtClean="0">
                <a:effectLst/>
                <a:latin typeface="Times New Roman"/>
                <a:ea typeface="Times New Roman"/>
                <a:cs typeface="Times New Roman"/>
              </a:rPr>
              <a:t>Логоритмика</a:t>
            </a:r>
            <a:endParaRPr lang="ru-RU" sz="2400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5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– Ребята, а чтобы наши овощи выросли такими большими и вкусными, что нужно было делать летом с грядками? (поливать, удобрять и т.д.)</a:t>
            </a:r>
            <a:endParaRPr lang="ru-RU" sz="24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96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640960" cy="2897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Игра «Назови ласково» (с мячом).</a:t>
            </a:r>
            <a:endParaRPr lang="ru-RU" sz="1600" dirty="0" smtClean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– Я буду бросать вам мяч и называть овощ, вы будете называть этот овощ ласково и бросать мне мяч обратно.</a:t>
            </a:r>
            <a:b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Помидор – помидорчик;       морковь-</a:t>
            </a:r>
            <a:r>
              <a:rPr lang="ru-RU" i="1" dirty="0" err="1" smtClean="0">
                <a:effectLst/>
                <a:latin typeface="Times New Roman"/>
                <a:ea typeface="Times New Roman"/>
                <a:cs typeface="Times New Roman"/>
              </a:rPr>
              <a:t>морковочка</a:t>
            </a:r>
            <a:endParaRPr lang="ru-RU" i="1" dirty="0"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5"/>
              </a:spcAft>
            </a:pP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Огурец – огурчик;                  тыква – тыковка;</a:t>
            </a:r>
            <a:b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Лук – лучок;                           свёкла – </a:t>
            </a:r>
            <a:r>
              <a:rPr lang="ru-RU" i="1" dirty="0" err="1" smtClean="0">
                <a:effectLst/>
                <a:latin typeface="Times New Roman"/>
                <a:ea typeface="Times New Roman"/>
                <a:cs typeface="Times New Roman"/>
              </a:rPr>
              <a:t>свёколка</a:t>
            </a: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;</a:t>
            </a:r>
            <a:b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Чеснок – чесночок;                     капуста – </a:t>
            </a:r>
            <a:r>
              <a:rPr lang="ru-RU" i="1" dirty="0" err="1" smtClean="0">
                <a:effectLst/>
                <a:latin typeface="Times New Roman"/>
                <a:ea typeface="Times New Roman"/>
                <a:cs typeface="Times New Roman"/>
              </a:rPr>
              <a:t>капустка</a:t>
            </a: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;</a:t>
            </a:r>
            <a:b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Горох – горошек;                                картошка – картошечка.</a:t>
            </a:r>
            <a:endParaRPr lang="ru-RU" sz="16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958" y="3501007"/>
            <a:ext cx="4112010" cy="294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29397" y="3501007"/>
            <a:ext cx="3888432" cy="290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1173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6871"/>
            <a:ext cx="4572000" cy="17912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5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  <a:cs typeface="Times New Roman"/>
              </a:rPr>
              <a:t>Игра «Собери в корзинку» </a:t>
            </a: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Детям предлагается разложить в разные корзинки фрукты и овощи.</a:t>
            </a:r>
            <a:endParaRPr lang="ru-RU" sz="2400" dirty="0" smtClean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206" y="3007508"/>
            <a:ext cx="4367384" cy="3480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3996" y="165819"/>
            <a:ext cx="3960440" cy="305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13995" y="3944952"/>
            <a:ext cx="3960440" cy="1919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5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Игра «покорми зайку»</a:t>
            </a:r>
            <a:endParaRPr lang="ru-RU" sz="24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5"/>
              </a:spcAft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- Ребята, зайка проголодался, давайте его покормим.</a:t>
            </a:r>
            <a:endParaRPr lang="ru-RU" sz="24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551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6768752" cy="4596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5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smtClean="0">
                <a:effectLst/>
                <a:latin typeface="Times New Roman"/>
                <a:ea typeface="Times New Roman"/>
                <a:cs typeface="Times New Roman"/>
              </a:rPr>
              <a:t>Игра “Назови сок, салат”.</a:t>
            </a:r>
            <a:br>
              <a:rPr lang="ru-RU" sz="24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Сок из моркови- морковный</a:t>
            </a:r>
            <a:b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Сок из капусты- капустный</a:t>
            </a:r>
            <a:b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Сок из свёклы- свёкольный</a:t>
            </a:r>
            <a:b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Салат из огурцов- огуречный</a:t>
            </a:r>
            <a:b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Салат из картофеля- картофельный</a:t>
            </a:r>
            <a:b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Суп из гороха- гороховый</a:t>
            </a:r>
            <a:b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Икра из кабачков- кабачковая</a:t>
            </a:r>
            <a:endParaRPr lang="ru-RU" sz="2400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5"/>
              </a:spcAft>
            </a:pPr>
            <a:r>
              <a:rPr lang="ru-RU" sz="2400" i="1" dirty="0" smtClean="0">
                <a:effectLst/>
                <a:latin typeface="Times New Roman"/>
                <a:ea typeface="Times New Roman"/>
                <a:cs typeface="Times New Roman"/>
              </a:rPr>
              <a:t>Зайка говорит вам спасибо! </a:t>
            </a:r>
          </a:p>
          <a:p>
            <a:pPr>
              <a:lnSpc>
                <a:spcPct val="115000"/>
              </a:lnSpc>
              <a:spcAft>
                <a:spcPts val="1005"/>
              </a:spcAft>
            </a:pPr>
            <a:r>
              <a:rPr lang="ru-RU" sz="2400" i="1" dirty="0" smtClean="0">
                <a:effectLst/>
                <a:latin typeface="Times New Roman"/>
                <a:ea typeface="Times New Roman"/>
                <a:cs typeface="Times New Roman"/>
              </a:rPr>
              <a:t>Ему было очень вкусно!</a:t>
            </a:r>
            <a:endParaRPr lang="ru-RU" sz="2400" i="1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7174" name="Picture 6" descr="http://zabavnik.club/wp-content/uploads/2018/02/Detskie_kartinki_s_zaycami_6_1716055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92696"/>
            <a:ext cx="4032448" cy="522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1179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39</TotalTime>
  <Words>245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Spring</vt:lpstr>
      <vt:lpstr>Занятие для младшей группы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Миша</cp:lastModifiedBy>
  <cp:revision>5</cp:revision>
  <dcterms:created xsi:type="dcterms:W3CDTF">2020-12-06T19:34:51Z</dcterms:created>
  <dcterms:modified xsi:type="dcterms:W3CDTF">2020-12-10T19:45:12Z</dcterms:modified>
</cp:coreProperties>
</file>