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61" r:id="rId3"/>
    <p:sldId id="264" r:id="rId4"/>
    <p:sldId id="265" r:id="rId5"/>
    <p:sldId id="266" r:id="rId6"/>
    <p:sldId id="273" r:id="rId7"/>
    <p:sldId id="282" r:id="rId8"/>
    <p:sldId id="280" r:id="rId9"/>
    <p:sldId id="284" r:id="rId10"/>
    <p:sldId id="274" r:id="rId11"/>
    <p:sldId id="285" r:id="rId12"/>
    <p:sldId id="288" r:id="rId13"/>
    <p:sldId id="276" r:id="rId14"/>
    <p:sldId id="283" r:id="rId15"/>
    <p:sldId id="270" r:id="rId16"/>
    <p:sldId id="278" r:id="rId17"/>
    <p:sldId id="281" r:id="rId18"/>
    <p:sldId id="279" r:id="rId19"/>
    <p:sldId id="286" r:id="rId20"/>
    <p:sldId id="277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34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59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51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6692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98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1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44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07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0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1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34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9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1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679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56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0689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68" y="337752"/>
            <a:ext cx="9588843" cy="1853514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режимных моментов в ДОУ</a:t>
            </a:r>
            <a:endParaRPr lang="ru-RU" sz="66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воспитатель гр. «золотой ключик»: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жданова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iass-dou40.ru/wp-content/uploads/2016/02/705839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065" y="2300159"/>
            <a:ext cx="10272584" cy="21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0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647" y="443753"/>
            <a:ext cx="1140310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питания</a:t>
            </a:r>
            <a:endParaRPr lang="ru-RU" sz="28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Последовательность блюд должна быть постоянной.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 ребенком можно ставить только одно блюдо.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Блюдо не должно быть ни слишком горячим, ни холодным.</a:t>
            </a:r>
          </a:p>
          <a:p>
            <a:r>
              <a:rPr lang="ru-RU" sz="2000" b="1" i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правил «не»</a:t>
            </a:r>
            <a:endParaRPr lang="ru-RU" sz="20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принуждать;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навязывать;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ублажать;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отвлекать.</a:t>
            </a:r>
          </a:p>
          <a:p>
            <a:r>
              <a:rPr lang="ru-RU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</a:t>
            </a:r>
            <a:r>
              <a:rPr lang="ru-RU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мыть руки перед едой;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класть пищу в рот небольшими кусочками и хорошо ее пережевывать.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рот и руки вытирать бумажной салфеткой;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окончания еды полоскать рот.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дети осваивали нормы этикета, стол сервируют всеми необходимыми приборами: тарелкой,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вилкой, столовой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ложкой, чайной чашкой.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середину стола ставят бумажные салфетки, хлеб в хлебнице.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питания  принимают участие дежурные воспитанники группы. </a:t>
            </a:r>
          </a:p>
        </p:txBody>
      </p:sp>
    </p:spTree>
    <p:extLst>
      <p:ext uri="{BB962C8B-B14F-4D97-AF65-F5344CB8AC3E}">
        <p14:creationId xmlns:p14="http://schemas.microsoft.com/office/powerpoint/2010/main" xmlns="" val="29967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askizhizni.com/images/img/111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247" y="2286270"/>
            <a:ext cx="4383740" cy="41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b.ru/misc/i/gallery/14901/523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04" y="524975"/>
            <a:ext cx="4796717" cy="35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Непосредственная образовательная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Проводится занятие согласно перспективному плану, программное содержание и цели занятия указываются в плане. Знания полученные на занятии могут быть закреплены на последующей прогулке- в виде наблюдения или беседы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011" y="349624"/>
            <a:ext cx="111476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Подготовка к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прогулке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</a:rPr>
              <a:t>Прежде </a:t>
            </a:r>
            <a:r>
              <a:rPr lang="ru-RU" sz="2400" dirty="0">
                <a:latin typeface="Times New Roman" panose="02020603050405020304" pitchFamily="18" charset="0"/>
              </a:rPr>
              <a:t>чем отправиться на прогулку необходимо навести порядок в группе: собрать игрушки и расставить их по местам, убрать пособия и материалы, которые использовались в </a:t>
            </a:r>
            <a:r>
              <a:rPr lang="ru-RU" sz="2400" dirty="0" smtClean="0">
                <a:latin typeface="Times New Roman" panose="02020603050405020304" pitchFamily="18" charset="0"/>
              </a:rPr>
              <a:t>непрерывной образовательной деятельности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</a:rPr>
              <a:t>    Перед </a:t>
            </a:r>
            <a:r>
              <a:rPr lang="ru-RU" sz="2400" dirty="0">
                <a:latin typeface="Times New Roman" panose="02020603050405020304" pitchFamily="18" charset="0"/>
              </a:rPr>
              <a:t>одеванием воспитатель напоминает детям правила поведения в раздевальной комнате.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</a:rPr>
              <a:t>Воспитатель </a:t>
            </a:r>
            <a:r>
              <a:rPr lang="ru-RU" sz="2400" dirty="0">
                <a:latin typeface="Times New Roman" panose="02020603050405020304" pitchFamily="18" charset="0"/>
              </a:rPr>
              <a:t>обращает внимание детей на последовательность одевания, а перед выходом на прогулку на внешний вид детей. Если в процессе одевания у кого-либо проявляются очевидные ошибки, воспитатель устраняет их вместе с другими детьми группы, вызывая при этом у детей желание помочь друг другу и пресекая насмешки со стороны сверстников.</a:t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</a:rPr>
              <a:t>    Можно </a:t>
            </a:r>
            <a:r>
              <a:rPr lang="ru-RU" sz="2400" dirty="0">
                <a:latin typeface="Times New Roman" panose="02020603050405020304" pitchFamily="18" charset="0"/>
              </a:rPr>
              <a:t>использовать так называемый фронтальный метод одевания детей, когда они одновременно надевают сначала </a:t>
            </a:r>
            <a:r>
              <a:rPr lang="ru-RU" sz="2400" dirty="0" smtClean="0">
                <a:latin typeface="Times New Roman" panose="02020603050405020304" pitchFamily="18" charset="0"/>
              </a:rPr>
              <a:t> колготки, штаны, затем </a:t>
            </a:r>
            <a:r>
              <a:rPr lang="ru-RU" sz="2400" dirty="0">
                <a:latin typeface="Times New Roman" panose="02020603050405020304" pitchFamily="18" charset="0"/>
              </a:rPr>
              <a:t>обувь, кофты, шапки и в последнюю очередь пальто (куртки</a:t>
            </a:r>
            <a:r>
              <a:rPr lang="ru-RU" sz="2400" dirty="0" smtClean="0"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9473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b/4/104/415/104415314_large_sd0wMzlEV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545" y="1052945"/>
            <a:ext cx="5477842" cy="54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otohomka.ru/images/Jan/10/3f2ab83646471d9d9d9992eb66ef2fd0/mini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09" y="172756"/>
            <a:ext cx="5904247" cy="59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1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"/>
            <a:ext cx="119634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продолжительность  прогулки  детей  в  ДОУ  составляет  около  4- 4,5 часов.  Прогулку  организуют  2  раза  в  день:  в  первую  половину  дня – до  обеда  и  во  вторую   половину  дня - после  дневного  сна  и  (или)  перед  уходом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домой.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состоит  из  следующих  частей: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на участке,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  детей,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  детьми  по развитию физических качеств,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двигательная активность.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прогулки воспитатель способствует организации детьми интересной и разнообразной деятельности. Для этого в наличии должны быть игрушки и вспомогательный инвентарь, правилам обращения с которым воспитатель обучает детей на прогулке или предварительно в группе. Во время прогулки у воспитателя есть возможность понаблюдать за содержанием игр и взаимоотношениями детей и скорректировать их при необходимости.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с прогулки дети приводят участок в порядок, собирают выносной материал. Перед входом в детский сад ребята вытирают ноги и приучаются заходить спокойно, не толкаясь, не споря, не мешая друг другу, мальчики пропускают девочек вперед. В раздевалке воспитатель следит за процессом переодевания и прививает детям бережное отношение к вещам и навыки аккуратности.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282" y="282389"/>
            <a:ext cx="98701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Подготовка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к дневному сну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      Спальню </a:t>
            </a:r>
            <a:r>
              <a:rPr lang="ru-RU" sz="2400" dirty="0">
                <a:latin typeface="Times New Roman" panose="02020603050405020304" pitchFamily="18" charset="0"/>
              </a:rPr>
              <a:t>перед сном проветривают со снижением температуры воздуха в помещении на 3—5 градусов, при этом дверь из спальни в группу должна быть закрыта. Перед тем, как детям зайти в спальню окна в спальне необходимо </a:t>
            </a:r>
            <a:r>
              <a:rPr lang="ru-RU" sz="2400" dirty="0" smtClean="0">
                <a:latin typeface="Times New Roman" panose="02020603050405020304" pitchFamily="18" charset="0"/>
              </a:rPr>
              <a:t>закрыть. Лучше</a:t>
            </a:r>
            <a:r>
              <a:rPr lang="ru-RU" sz="2400" dirty="0">
                <a:latin typeface="Times New Roman" panose="02020603050405020304" pitchFamily="18" charset="0"/>
              </a:rPr>
              <a:t>, чтобы период подготовки ко сну был спокойным, уравновешенным. Детям не рекомендуется отвлекаться шумными играми, эмоциональными разговорами. При раздевании воспитатель формирует бережное отношение к вещам, аккуратность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Обстановка </a:t>
            </a:r>
            <a:r>
              <a:rPr lang="ru-RU" sz="2400" dirty="0">
                <a:latin typeface="Times New Roman" panose="02020603050405020304" pitchFamily="18" charset="0"/>
              </a:rPr>
              <a:t>в спальне должна быть спокойной и расслабляющей. Нужный настрой, положительное отношение к дневному сну помогут создать нежная спокойная музыка, народные </a:t>
            </a:r>
            <a:r>
              <a:rPr lang="ru-RU" sz="2400" dirty="0" err="1">
                <a:latin typeface="Times New Roman" panose="02020603050405020304" pitchFamily="18" charset="0"/>
              </a:rPr>
              <a:t>потешки</a:t>
            </a:r>
            <a:r>
              <a:rPr lang="ru-RU" sz="2400" dirty="0">
                <a:latin typeface="Times New Roman" panose="02020603050405020304" pitchFamily="18" charset="0"/>
              </a:rPr>
              <a:t> и приговорки</a:t>
            </a:r>
            <a:r>
              <a:rPr lang="ru-RU" sz="2400" dirty="0" smtClean="0">
                <a:latin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</a:rPr>
              <a:t>Во время сна детей педагог должен находиться в спальне и наблюдать за детьми.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710" y="618565"/>
            <a:ext cx="9902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сном</a:t>
            </a:r>
          </a:p>
          <a:p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кроватке»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лежат в кроватке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пятки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сладки?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Прибегут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гусятки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Ущипнут за пятки.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Прячь скорей, не зевай,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Одеяльцем накрывай</a:t>
            </a:r>
            <a:r>
              <a:rPr lang="ru-RU" sz="2000" dirty="0"/>
              <a:t>! 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«Ах, ты котик серенький»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ты котик серенький,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у тебя беленький,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Брысь, котик, не ходи!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деток не буди.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platonenko.teach.obr55.ru/files/2016/02/6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610" y="787925"/>
            <a:ext cx="3469341" cy="49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59" y="753035"/>
            <a:ext cx="93591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Подъем после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сна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,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закаливающие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мероприятия</a:t>
            </a:r>
            <a:endParaRPr lang="ru-RU" sz="3600" u="sng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</a:rPr>
              <a:t>Подъем </a:t>
            </a:r>
            <a:r>
              <a:rPr lang="ru-RU" sz="2800" dirty="0">
                <a:latin typeface="Times New Roman" panose="02020603050405020304" pitchFamily="18" charset="0"/>
              </a:rPr>
              <a:t>проводится постепенно, по мере пробуждения детей, еще в кроватках проводится </a:t>
            </a:r>
            <a:r>
              <a:rPr lang="ru-RU" sz="2800" dirty="0" smtClean="0">
                <a:latin typeface="Times New Roman" panose="02020603050405020304" pitchFamily="18" charset="0"/>
              </a:rPr>
              <a:t>бодрящая гимнастика, </a:t>
            </a:r>
            <a:r>
              <a:rPr lang="ru-RU" sz="2800" dirty="0">
                <a:latin typeface="Times New Roman" panose="02020603050405020304" pitchFamily="18" charset="0"/>
              </a:rPr>
              <a:t>после подъема организуются закаливающие процедуры, проведение которых педагог согласовывает с </a:t>
            </a:r>
            <a:r>
              <a:rPr lang="ru-RU" sz="2800" dirty="0" smtClean="0">
                <a:latin typeface="Times New Roman" panose="02020603050405020304" pitchFamily="18" charset="0"/>
              </a:rPr>
              <a:t>медсестрой.</a:t>
            </a:r>
          </a:p>
          <a:p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</a:rPr>
              <a:t>    После </a:t>
            </a:r>
            <a:r>
              <a:rPr lang="ru-RU" sz="2800" dirty="0">
                <a:latin typeface="Times New Roman" panose="02020603050405020304" pitchFamily="18" charset="0"/>
              </a:rPr>
              <a:t>сна дети закрепляют навыки самостоятельного одевания,  а воспитатель помогает им при необходимости. Продолжается работа по воспитанию аккуратности, самостоятельности.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</a:rPr>
              <a:t>    Дети </a:t>
            </a:r>
            <a:r>
              <a:rPr lang="ru-RU" sz="2800" dirty="0">
                <a:latin typeface="Times New Roman" panose="02020603050405020304" pitchFamily="18" charset="0"/>
              </a:rPr>
              <a:t>приводят в порядок прически. Девочкам с длинными волосами помогает воспитатель.</a:t>
            </a:r>
            <a:endParaRPr lang="ru-RU" sz="28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shkole.ru/obls/teshki-poteshki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20" y="1183341"/>
            <a:ext cx="5069155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.happy-giraffe.ru/v2/thumbs/e26e4ffdce15f4bc6711c767ffa68dac/28/4c/bbb3c6eaa9dba2b2e27701b46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366" y="711057"/>
            <a:ext cx="4329952" cy="5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012" y="1237129"/>
            <a:ext cx="9776012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Решение программных образовательных задач решается не только в рамках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непрерывной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образовательной деятельности, но и при проведении режимных моментов.</a:t>
            </a:r>
            <a:endParaRPr lang="ru-RU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8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396" y="572904"/>
            <a:ext cx="103945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Вечерняя </a:t>
            </a:r>
            <a:r>
              <a:rPr lang="ru-RU" sz="3600" b="1" i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прогулка, уход детей </a:t>
            </a: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домой</a:t>
            </a:r>
            <a:endParaRPr lang="ru-RU" sz="3600" i="1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На вечерней прогулке, </a:t>
            </a:r>
            <a:r>
              <a:rPr lang="ru-RU" sz="2400" dirty="0">
                <a:latin typeface="Times New Roman" panose="02020603050405020304" pitchFamily="18" charset="0"/>
              </a:rPr>
              <a:t>в присутствии ребенка воспитатель может проинформировать родителей о его достижениях в развитии, успехах в группе. Для наглядности было бы неплохо продемонстрировать работы детей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</a:rPr>
              <a:t>Кроме того воспитатель информирует родителей о проблемах, возникших у ребенка, и способах их </a:t>
            </a:r>
            <a:r>
              <a:rPr lang="ru-RU" sz="2400" dirty="0" smtClean="0">
                <a:latin typeface="Times New Roman" panose="02020603050405020304" pitchFamily="18" charset="0"/>
              </a:rPr>
              <a:t>решения, дает </a:t>
            </a:r>
            <a:r>
              <a:rPr lang="ru-RU" sz="2400" dirty="0">
                <a:latin typeface="Times New Roman" panose="02020603050405020304" pitchFamily="18" charset="0"/>
              </a:rPr>
              <a:t>консультации по интересующим родителей </a:t>
            </a:r>
            <a:r>
              <a:rPr lang="ru-RU" sz="2400" dirty="0" smtClean="0">
                <a:latin typeface="Times New Roman" panose="02020603050405020304" pitchFamily="18" charset="0"/>
              </a:rPr>
              <a:t>вопросам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92D050"/>
                </a:solidFill>
                <a:latin typeface="Times New Roman" panose="02020603050405020304" pitchFamily="18" charset="0"/>
              </a:rPr>
              <a:t>ВАЖНО! Порядок именно такой: сначала положительное, потом - проблема</a:t>
            </a:r>
            <a:r>
              <a:rPr lang="ru-RU" sz="2400" u="sng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     Каким </a:t>
            </a:r>
            <a:r>
              <a:rPr lang="ru-RU" sz="2400" dirty="0">
                <a:latin typeface="Times New Roman" panose="02020603050405020304" pitchFamily="18" charset="0"/>
              </a:rPr>
              <a:t>бы ни был ребенок, сколько бы неудобств он вам не доставлял, но положительное найти нужно обязательно и похвалить в присутствии родителей. И только потом о проблемах. Тактично, ненавязчиво, грамотно, но настойчиво</a:t>
            </a:r>
            <a:r>
              <a:rPr lang="ru-RU" sz="2400" b="1" dirty="0">
                <a:latin typeface="Times New Roman" panose="02020603050405020304" pitchFamily="18" charset="0"/>
              </a:rPr>
              <a:t>. И обязательно индивидуальный подход к каждой семье: кому, как и что можно сказать, а что </a:t>
            </a:r>
            <a:r>
              <a:rPr lang="ru-RU" sz="2400" b="1" dirty="0" smtClean="0">
                <a:latin typeface="Times New Roman" panose="02020603050405020304" pitchFamily="18" charset="0"/>
              </a:rPr>
              <a:t>нельзя. </a:t>
            </a:r>
            <a:endParaRPr lang="ru-RU" sz="2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2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341" y="1169894"/>
            <a:ext cx="8364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5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профессиональных и творческих успехов!</a:t>
            </a:r>
            <a:endParaRPr lang="ru-RU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7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2" y="443753"/>
            <a:ext cx="9991165" cy="641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Важнейшим условием правильного развития детей является четкий соответствующей возрасту и индивидуальным особенностям режим дня.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Режим-это основа жизни маленького ребёнка. Это рациональное распределение во времени и смена видов деятельности.</a:t>
            </a:r>
            <a:endParaRPr lang="ru-RU" sz="4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6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295836"/>
            <a:ext cx="8769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режиме дня выделим следующие режимные моменты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Утренний прием.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гимнастика.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питания (завтрак, обед, полдник, ужин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непосредственно образовательной деятельности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прогулки.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сна.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 домой.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3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499577"/>
            <a:ext cx="10252363" cy="62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каждом из перечисленных режимных моментов (кроме утреннего приема и ухода домой) обязательно существует подготовительный и завершающий этап: подготовка к утренней гимнастике, утренняя гимнастика, завершение утренней гимнастики; подготовка к прогулке, прогулка, возвращение с прогулки; подготовка ко сну, сон, постепенный подъем и т.п.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Все подготовительные и завершающие этапы могут быть отражены в распорядке дня, который составляется педагогом каждой возрастной группы на основе режима дня.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8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64" y="-443753"/>
            <a:ext cx="11873754" cy="756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u="sng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Организация утреннего приёма.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Утренняя гимнастика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i="1" u="sng" dirty="0" smtClean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Приём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детей может проходить  как на воздухе, так и в помещении. В хорошую погоду прием детей в любое время года желательно проводить на свежем воздухе.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утреннего приема необходимо обращать внимание на внешний вид детей.   Самое главное — это создать хорошее настроение, как ребенку, так и его родителям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Закончив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 детей, педагог проверяет работу дежурных по уголку природы и приглашает детей на утреннюю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гимнастику.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гимнастику с детьми. При этом воспитатель занимается вместе с детьми и, при необходимости, поправляет, корректирует выполнение упражнений детьми.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После гимнастики идет подготовка к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завтраку.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4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ms.24open.ru/images/4f70dd29d64fbcb5e992c784e3c6f6f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77" y="685800"/>
            <a:ext cx="9382787" cy="56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2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362" y="322728"/>
            <a:ext cx="110348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приему пищи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обеспечения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  в детском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информируют об ассортименте питания ребенка, вывешивая ежедневное меню.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умывания перед приемом пищи проводится постепенно, небольшими группами детей. Следует напомнить детям правила поведения в умывальной комнате - дети не должны разбрызгивать воду, должны поддерживать порядок и чистоту, после мытья рук сразу же закрывать воду и ни в коем случае не оставлять краны открытыми.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питания,  начиная  со  средней  группы, принимают участие дежурные воспитанники группы. Учитывается и уровень самостоятельности детей.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Огромное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работе с детьми имеет пример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меню можно уточнить названия некоторых блюд. Важно отметить заботу няни и поваров о детях, в нескольких словах обозначить важность и необходимость данных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xmlns="" val="698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ddeti.ru/images/kdfkj6-8h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87" y="3039035"/>
            <a:ext cx="4566372" cy="37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ddeti.ru/images/inc0tiofsa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39" y="614315"/>
            <a:ext cx="6238513" cy="4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435" y="645459"/>
            <a:ext cx="3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92D050"/>
                </a:solidFill>
              </a:rPr>
              <a:t>Потешки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Потешки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Потешки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0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848</TotalTime>
  <Words>679</Words>
  <Application>Microsoft Office PowerPoint</Application>
  <PresentationFormat>Произвольный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</vt:lpstr>
      <vt:lpstr>Организация режимных моментов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Непосредственная образовательная деятельность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режимных моментов в ДОУ</dc:title>
  <dc:creator>Настя</dc:creator>
  <cp:lastModifiedBy>111</cp:lastModifiedBy>
  <cp:revision>64</cp:revision>
  <dcterms:created xsi:type="dcterms:W3CDTF">2016-04-10T18:18:45Z</dcterms:created>
  <dcterms:modified xsi:type="dcterms:W3CDTF">2017-01-18T12:25:05Z</dcterms:modified>
</cp:coreProperties>
</file>